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06"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7" r:id="rId51"/>
    <p:sldId id="308" r:id="rId52"/>
    <p:sldId id="309" r:id="rId53"/>
    <p:sldId id="310" r:id="rId54"/>
    <p:sldId id="311" r:id="rId55"/>
    <p:sldId id="312" r:id="rId56"/>
    <p:sldId id="314" r:id="rId57"/>
    <p:sldId id="313"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2" r:id="rId75"/>
    <p:sldId id="334" r:id="rId76"/>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revar Nerevarine" initials="NN" lastIdx="1" clrIdx="0">
    <p:extLst>
      <p:ext uri="{19B8F6BF-5375-455C-9EA6-DF929625EA0E}">
        <p15:presenceInfo xmlns:p15="http://schemas.microsoft.com/office/powerpoint/2012/main" userId="Nerevar Nerevari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4660"/>
  </p:normalViewPr>
  <p:slideViewPr>
    <p:cSldViewPr snapToGrid="0">
      <p:cViewPr varScale="1">
        <p:scale>
          <a:sx n="68" d="100"/>
          <a:sy n="68" d="100"/>
        </p:scale>
        <p:origin x="10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a:noFill/>
          <a:ln w="0">
            <a:noFill/>
          </a:ln>
        </p:spPr>
        <p:txBody>
          <a:bodyPr anchor="ctr">
            <a:noAutofit/>
          </a:bodyPr>
          <a:lstStyle/>
          <a:p>
            <a:pPr>
              <a:lnSpc>
                <a:spcPct val="100000"/>
              </a:lnSpc>
              <a:buNone/>
            </a:pPr>
            <a:fld id="{BE2C4B37-8BF7-48A7-8EB6-D8E661D72438}" type="datetime">
              <a:rPr lang="en-US" sz="1200" b="0" strike="noStrike" spc="-1">
                <a:solidFill>
                  <a:srgbClr val="8B8B8B"/>
                </a:solidFill>
                <a:latin typeface="Calibri"/>
              </a:rPr>
              <a:t>3/11/2022</a:t>
            </a:fld>
            <a:endParaRPr lang="en-US"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a:noFill/>
          <a:ln w="0">
            <a:noFill/>
          </a:ln>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a:noFill/>
          <a:ln w="0">
            <a:noFill/>
          </a:ln>
        </p:spPr>
        <p:txBody>
          <a:bodyPr anchor="ctr">
            <a:noAutofit/>
          </a:bodyPr>
          <a:lstStyle/>
          <a:p>
            <a:pPr algn="r">
              <a:lnSpc>
                <a:spcPct val="100000"/>
              </a:lnSpc>
              <a:buNone/>
            </a:pPr>
            <a:fld id="{B6280F7B-3676-4C2D-A2A1-F4F09DD62217}"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yuip/hfss-ap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41" name="TextBox 40"/>
          <p:cNvSpPr txBox="1"/>
          <p:nvPr/>
        </p:nvSpPr>
        <p:spPr>
          <a:xfrm>
            <a:off x="2057400" y="1148400"/>
            <a:ext cx="7026480" cy="1366200"/>
          </a:xfrm>
          <a:prstGeom prst="rect">
            <a:avLst/>
          </a:prstGeom>
          <a:noFill/>
          <a:ln w="0">
            <a:noFill/>
          </a:ln>
        </p:spPr>
        <p:txBody>
          <a:bodyPr lIns="90000" tIns="45000" rIns="90000" bIns="45000" anchor="t">
            <a:noAutofit/>
          </a:bodyPr>
          <a:lstStyle/>
          <a:p>
            <a:pPr algn="ctr">
              <a:buNone/>
            </a:pPr>
            <a:endParaRPr lang="en-US" sz="1800" b="0" strike="noStrike" spc="-1" dirty="0">
              <a:latin typeface="Arial"/>
            </a:endParaRPr>
          </a:p>
          <a:p>
            <a:pPr algn="ctr">
              <a:buNone/>
            </a:pPr>
            <a:r>
              <a:rPr lang="en-US" sz="1800" b="0" strike="noStrike" spc="-1" dirty="0">
                <a:latin typeface="Arial"/>
              </a:rPr>
              <a:t> </a:t>
            </a:r>
            <a:r>
              <a:rPr lang="en-US" sz="2400" b="0" strike="noStrike" spc="-1" dirty="0" err="1">
                <a:latin typeface="Arial"/>
              </a:rPr>
              <a:t>Αριστοτέλειο</a:t>
            </a:r>
            <a:r>
              <a:rPr lang="en-US" sz="2400" b="0" strike="noStrike" spc="-1" dirty="0">
                <a:latin typeface="Arial"/>
              </a:rPr>
              <a:t> Πα</a:t>
            </a:r>
            <a:r>
              <a:rPr lang="en-US" sz="2400" b="0" strike="noStrike" spc="-1" dirty="0" err="1">
                <a:latin typeface="Arial"/>
              </a:rPr>
              <a:t>νε</a:t>
            </a:r>
            <a:r>
              <a:rPr lang="en-US" sz="2400" b="0" strike="noStrike" spc="-1" dirty="0">
                <a:latin typeface="Arial"/>
              </a:rPr>
              <a:t>πιστήμιο Θεσσαλονίκης </a:t>
            </a:r>
          </a:p>
          <a:p>
            <a:pPr algn="ctr">
              <a:buNone/>
            </a:pPr>
            <a:r>
              <a:rPr lang="en-US" sz="2400" b="0" strike="noStrike" spc="-1" dirty="0" err="1">
                <a:latin typeface="Arial"/>
              </a:rPr>
              <a:t>Τμήμ</a:t>
            </a:r>
            <a:r>
              <a:rPr lang="en-US" sz="2400" b="0" strike="noStrike" spc="-1" dirty="0">
                <a:latin typeface="Arial"/>
              </a:rPr>
              <a:t>α Φυσικής </a:t>
            </a:r>
          </a:p>
          <a:p>
            <a:pPr algn="ctr">
              <a:buNone/>
            </a:pPr>
            <a:r>
              <a:rPr lang="en-US" sz="2400" b="0" strike="noStrike" spc="-1" dirty="0">
                <a:latin typeface="Arial"/>
              </a:rPr>
              <a:t>ΠΜΣ </a:t>
            </a:r>
            <a:r>
              <a:rPr lang="en-US" sz="2400" b="0" strike="noStrike" spc="-1" dirty="0" err="1">
                <a:latin typeface="Arial"/>
              </a:rPr>
              <a:t>Ηλεκτρονικής</a:t>
            </a:r>
            <a:r>
              <a:rPr lang="en-US" sz="2400" b="0" strike="noStrike" spc="-1" dirty="0">
                <a:latin typeface="Arial"/>
              </a:rPr>
              <a:t> </a:t>
            </a:r>
            <a:r>
              <a:rPr lang="en-US" sz="2400" b="0" strike="noStrike" spc="-1" dirty="0" err="1">
                <a:latin typeface="Arial"/>
              </a:rPr>
              <a:t>Φυσικής</a:t>
            </a:r>
            <a:r>
              <a:rPr lang="en-US" sz="2400" b="0" strike="noStrike" spc="-1" dirty="0">
                <a:latin typeface="Arial"/>
              </a:rPr>
              <a:t> - Ρα</a:t>
            </a:r>
            <a:r>
              <a:rPr lang="en-US" sz="2400" b="0" strike="noStrike" spc="-1" dirty="0" err="1">
                <a:latin typeface="Arial"/>
              </a:rPr>
              <a:t>διοηλεκτρολογί</a:t>
            </a:r>
            <a:r>
              <a:rPr lang="en-US" sz="2400" b="0" strike="noStrike" spc="-1" dirty="0">
                <a:latin typeface="Arial"/>
              </a:rPr>
              <a:t>ας </a:t>
            </a:r>
          </a:p>
        </p:txBody>
      </p:sp>
      <p:sp>
        <p:nvSpPr>
          <p:cNvPr id="42" name="TextBox 41"/>
          <p:cNvSpPr txBox="1"/>
          <p:nvPr/>
        </p:nvSpPr>
        <p:spPr>
          <a:xfrm>
            <a:off x="2057400" y="2971800"/>
            <a:ext cx="6973200" cy="2385360"/>
          </a:xfrm>
          <a:prstGeom prst="rect">
            <a:avLst/>
          </a:prstGeom>
          <a:noFill/>
          <a:ln w="0">
            <a:noFill/>
          </a:ln>
        </p:spPr>
        <p:txBody>
          <a:bodyPr lIns="90000" tIns="45000" rIns="90000" bIns="45000" anchor="t">
            <a:noAutofit/>
          </a:bodyPr>
          <a:lstStyle/>
          <a:p>
            <a:pPr algn="ctr">
              <a:buNone/>
            </a:pPr>
            <a:endParaRPr lang="en-US" sz="1800" b="0" strike="noStrike" spc="-1" dirty="0">
              <a:latin typeface="Arial"/>
            </a:endParaRPr>
          </a:p>
          <a:p>
            <a:pPr algn="ctr"/>
            <a:r>
              <a:rPr lang="en-US" sz="2800" b="0" strike="noStrike" spc="-1" dirty="0">
                <a:latin typeface="Arial"/>
              </a:rPr>
              <a:t> </a:t>
            </a:r>
            <a:r>
              <a:rPr lang="el-GR" sz="2800" dirty="0">
                <a:solidFill>
                  <a:srgbClr val="000000"/>
                </a:solidFill>
                <a:effectLst/>
                <a:latin typeface="Times New Roman" panose="02020603050405020304" pitchFamily="18" charset="0"/>
                <a:ea typeface="Calibri" panose="020F0502020204030204" pitchFamily="34" charset="0"/>
              </a:rPr>
              <a:t>Σχεδίαση και βελτιστοποίηση πολυσυχνοτικών κεραιών </a:t>
            </a:r>
            <a:endParaRPr lang="en-US" sz="2800" dirty="0">
              <a:solidFill>
                <a:srgbClr val="000000"/>
              </a:solidFill>
              <a:effectLst/>
              <a:latin typeface="Arial" panose="020B0604020202020204" pitchFamily="34" charset="0"/>
              <a:ea typeface="Calibri" panose="020F0502020204030204" pitchFamily="34" charset="0"/>
            </a:endParaRPr>
          </a:p>
          <a:p>
            <a:pPr algn="ctr">
              <a:buNone/>
            </a:pPr>
            <a:endParaRPr lang="en-US" sz="3600" b="0" strike="noStrike" spc="-1" dirty="0">
              <a:latin typeface="Arial"/>
            </a:endParaRPr>
          </a:p>
          <a:p>
            <a:pPr algn="ctr">
              <a:buNone/>
            </a:pPr>
            <a:endParaRPr lang="en-US" sz="2400" b="0" strike="noStrike" spc="-1" dirty="0">
              <a:latin typeface="Arial"/>
            </a:endParaRPr>
          </a:p>
          <a:p>
            <a:pPr algn="ctr">
              <a:buNone/>
            </a:pPr>
            <a:endParaRPr lang="en-US" sz="2400" b="0" strike="noStrike" spc="-1" dirty="0">
              <a:latin typeface="Arial"/>
            </a:endParaRPr>
          </a:p>
          <a:p>
            <a:pPr algn="ctr">
              <a:buNone/>
            </a:pPr>
            <a:endParaRPr lang="en-US" sz="2400" b="0" strike="noStrike" spc="-1" dirty="0">
              <a:latin typeface="Arial"/>
            </a:endParaRPr>
          </a:p>
          <a:p>
            <a:pPr algn="r">
              <a:buNone/>
            </a:pPr>
            <a:r>
              <a:rPr lang="en-US" sz="2400" b="0" strike="noStrike" spc="-1" dirty="0">
                <a:latin typeface="Arial"/>
              </a:rPr>
              <a:t>                                  Γεωργούλας Δημήτρης</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304800" y="1060174"/>
            <a:ext cx="10363020" cy="2923137"/>
          </a:xfrm>
          <a:prstGeom prst="rect">
            <a:avLst/>
          </a:prstGeom>
          <a:noFill/>
          <a:ln w="0">
            <a:noFill/>
          </a:ln>
        </p:spPr>
        <p:txBody>
          <a:bodyPr anchor="b">
            <a:noAutofit/>
          </a:bodyPr>
          <a:lstStyle/>
          <a:p>
            <a:pPr algn="just"/>
            <a:r>
              <a:rPr lang="el-GR" sz="1800" spc="-1" dirty="0">
                <a:solidFill>
                  <a:srgbClr val="000000"/>
                </a:solidFill>
              </a:rPr>
              <a:t>Αρχικά τα </a:t>
            </a:r>
            <a:r>
              <a:rPr lang="en-US" sz="1800" spc="-1" dirty="0">
                <a:solidFill>
                  <a:srgbClr val="000000"/>
                </a:solidFill>
              </a:rPr>
              <a:t>coyote </a:t>
            </a:r>
            <a:r>
              <a:rPr lang="el-GR" sz="1800" spc="-1" dirty="0">
                <a:solidFill>
                  <a:srgbClr val="000000"/>
                </a:solidFill>
              </a:rPr>
              <a:t>τοποθετούνται τυχαία σε κάθε ομάδα. Υπάρχει όμω</a:t>
            </a:r>
            <a:r>
              <a:rPr lang="el-GR" sz="1800" kern="1200" dirty="0">
                <a:solidFill>
                  <a:srgbClr val="000000"/>
                </a:solidFill>
                <a:effectLst/>
                <a:ea typeface="DejaVu Sans" panose="020B0603030804020204" pitchFamily="34" charset="0"/>
                <a:cs typeface="Calibri" panose="020F0502020204030204" pitchFamily="34" charset="0"/>
              </a:rPr>
              <a:t>ς η πιθανότητα να γίνουν μοναχικά ή να πάνε σε άλλες ομάδες </a:t>
            </a:r>
            <a:r>
              <a:rPr lang="en-US" sz="1800" kern="1200" dirty="0">
                <a:solidFill>
                  <a:srgbClr val="000000"/>
                </a:solidFill>
                <a:effectLst/>
                <a:ea typeface="DejaVu Sans" panose="020B0603030804020204" pitchFamily="34" charset="0"/>
                <a:cs typeface="Calibri" panose="020F0502020204030204" pitchFamily="34" charset="0"/>
              </a:rPr>
              <a:t>                           . </a:t>
            </a:r>
            <a:r>
              <a:rPr lang="el-GR" sz="1800" kern="1200" dirty="0">
                <a:solidFill>
                  <a:srgbClr val="000000"/>
                </a:solidFill>
                <a:effectLst/>
                <a:ea typeface="DejaVu Sans" panose="020B0603030804020204" pitchFamily="34" charset="0"/>
                <a:cs typeface="Calibri" panose="020F0502020204030204" pitchFamily="34" charset="0"/>
              </a:rPr>
              <a:t>Για να παραμείνει </a:t>
            </a:r>
            <a:r>
              <a:rPr lang="el-GR" sz="1800" dirty="0">
                <a:solidFill>
                  <a:srgbClr val="000000"/>
                </a:solidFill>
                <a:ea typeface="DejaVu Sans" panose="020B0603030804020204" pitchFamily="34" charset="0"/>
                <a:cs typeface="Calibri" panose="020F0502020204030204" pitchFamily="34" charset="0"/>
              </a:rPr>
              <a:t>η </a:t>
            </a:r>
            <a:r>
              <a:rPr lang="en-US" sz="1800" kern="1200" dirty="0">
                <a:solidFill>
                  <a:srgbClr val="000000"/>
                </a:solidFill>
                <a:effectLst/>
                <a:ea typeface="DejaVu Sans" panose="020B0603030804020204" pitchFamily="34" charset="0"/>
                <a:cs typeface="Calibri" panose="020F0502020204030204" pitchFamily="34" charset="0"/>
              </a:rPr>
              <a:t>P</a:t>
            </a:r>
            <a:r>
              <a:rPr lang="en-US" sz="1800" kern="1200" baseline="-25000" dirty="0">
                <a:solidFill>
                  <a:srgbClr val="000000"/>
                </a:solidFill>
                <a:effectLst/>
                <a:ea typeface="DejaVu Sans" panose="020B0603030804020204" pitchFamily="34" charset="0"/>
                <a:cs typeface="Calibri" panose="020F0502020204030204" pitchFamily="34" charset="0"/>
              </a:rPr>
              <a:t>e</a:t>
            </a:r>
            <a:r>
              <a:rPr lang="el-GR" sz="1800" kern="1200" dirty="0">
                <a:solidFill>
                  <a:srgbClr val="000000"/>
                </a:solidFill>
                <a:effectLst/>
                <a:ea typeface="DejaVu Sans" panose="020B0603030804020204" pitchFamily="34" charset="0"/>
                <a:cs typeface="Calibri" panose="020F0502020204030204" pitchFamily="34" charset="0"/>
              </a:rPr>
              <a:t> &lt;=1</a:t>
            </a:r>
            <a:br>
              <a:rPr lang="el-GR" sz="1800" kern="1200" dirty="0">
                <a:solidFill>
                  <a:srgbClr val="000000"/>
                </a:solidFill>
                <a:effectLst/>
                <a:ea typeface="DejaVu Sans" panose="020B0603030804020204" pitchFamily="34" charset="0"/>
                <a:cs typeface="Calibri" panose="020F0502020204030204" pitchFamily="34" charset="0"/>
              </a:rPr>
            </a:br>
            <a:r>
              <a:rPr lang="el-GR" sz="1800" kern="1200" dirty="0">
                <a:solidFill>
                  <a:srgbClr val="000000"/>
                </a:solidFill>
                <a:effectLst/>
                <a:ea typeface="DejaVu Sans" panose="020B0603030804020204" pitchFamily="34" charset="0"/>
                <a:cs typeface="Calibri" panose="020F0502020204030204" pitchFamily="34" charset="0"/>
              </a:rPr>
              <a:t>πρέπει το πλήθος των μελών σε κάθε ομάδα να είναι το πολύ 14.</a:t>
            </a:r>
            <a:br>
              <a:rPr lang="el-GR" sz="1800" kern="1200" dirty="0">
                <a:solidFill>
                  <a:srgbClr val="000000"/>
                </a:solidFill>
                <a:effectLst/>
                <a:ea typeface="DejaVu Sans" panose="020B0603030804020204" pitchFamily="34" charset="0"/>
                <a:cs typeface="Calibri" panose="020F0502020204030204" pitchFamily="34" charset="0"/>
              </a:rPr>
            </a:br>
            <a:br>
              <a:rPr lang="el-GR" sz="1800" dirty="0">
                <a:solidFill>
                  <a:srgbClr val="000000"/>
                </a:solidFill>
                <a:ea typeface="DejaVu Sans" panose="020B0603030804020204" pitchFamily="34" charset="0"/>
                <a:cs typeface="Calibri" panose="020F0502020204030204" pitchFamily="34" charset="0"/>
              </a:rPr>
            </a:br>
            <a:r>
              <a:rPr lang="el-GR" sz="1800" dirty="0">
                <a:solidFill>
                  <a:srgbClr val="000000"/>
                </a:solidFill>
                <a:ea typeface="DejaVu Sans" panose="020B0603030804020204" pitchFamily="34" charset="0"/>
                <a:cs typeface="Calibri" panose="020F0502020204030204" pitchFamily="34" charset="0"/>
              </a:rPr>
              <a:t>Επίση</a:t>
            </a:r>
            <a:r>
              <a:rPr lang="el-GR" sz="1800" kern="1200" dirty="0">
                <a:solidFill>
                  <a:srgbClr val="000000"/>
                </a:solidFill>
                <a:effectLst/>
                <a:ea typeface="DejaVu Sans" panose="020B0603030804020204" pitchFamily="34" charset="0"/>
                <a:cs typeface="Calibri" panose="020F0502020204030204" pitchFamily="34" charset="0"/>
              </a:rPr>
              <a:t>ς</a:t>
            </a:r>
            <a:r>
              <a:rPr lang="el-GR" sz="1800" dirty="0">
                <a:solidFill>
                  <a:srgbClr val="000000"/>
                </a:solidFill>
                <a:ea typeface="DejaVu Sans" panose="020B0603030804020204" pitchFamily="34" charset="0"/>
                <a:cs typeface="Calibri" panose="020F0502020204030204" pitchFamily="34" charset="0"/>
              </a:rPr>
              <a:t> θεωρούμε ότι κάθε ομάδα έχει ένα </a:t>
            </a:r>
            <a:r>
              <a:rPr lang="en-US" sz="1800" dirty="0">
                <a:solidFill>
                  <a:srgbClr val="000000"/>
                </a:solidFill>
                <a:ea typeface="DejaVu Sans" panose="020B0603030804020204" pitchFamily="34" charset="0"/>
                <a:cs typeface="Calibri" panose="020F0502020204030204" pitchFamily="34" charset="0"/>
              </a:rPr>
              <a:t>alpha coyote </a:t>
            </a:r>
            <a:r>
              <a:rPr lang="el-GR" sz="1800" dirty="0">
                <a:solidFill>
                  <a:srgbClr val="000000"/>
                </a:solidFill>
                <a:ea typeface="DejaVu Sans" panose="020B0603030804020204" pitchFamily="34" charset="0"/>
                <a:cs typeface="Calibri" panose="020F0502020204030204" pitchFamily="34" charset="0"/>
              </a:rPr>
              <a:t>το οποίο εντοπίζεται από τη σχέση</a:t>
            </a:r>
            <a:br>
              <a:rPr lang="en-US" sz="1800" dirty="0">
                <a:solidFill>
                  <a:srgbClr val="000000"/>
                </a:solidFill>
                <a:ea typeface="DejaVu Sans" panose="020B0603030804020204" pitchFamily="34" charset="0"/>
                <a:cs typeface="Calibri" panose="020F0502020204030204" pitchFamily="34" charset="0"/>
              </a:rPr>
            </a:br>
            <a:r>
              <a:rPr lang="el-GR" sz="1800" dirty="0">
                <a:solidFill>
                  <a:srgbClr val="000000"/>
                </a:solidFill>
                <a:ea typeface="DejaVu Sans" panose="020B0603030804020204" pitchFamily="34" charset="0"/>
                <a:cs typeface="Calibri" panose="020F0502020204030204" pitchFamily="34" charset="0"/>
              </a:rPr>
              <a:t>  </a:t>
            </a:r>
            <a:br>
              <a:rPr lang="el-GR" sz="1800" dirty="0">
                <a:solidFill>
                  <a:srgbClr val="000000"/>
                </a:solidFill>
                <a:ea typeface="DejaVu Sans" panose="020B0603030804020204" pitchFamily="34" charset="0"/>
                <a:cs typeface="Calibri" panose="020F0502020204030204" pitchFamily="34" charset="0"/>
              </a:rPr>
            </a:br>
            <a:br>
              <a:rPr lang="el-GR" sz="1800" dirty="0">
                <a:solidFill>
                  <a:srgbClr val="000000"/>
                </a:solidFill>
                <a:ea typeface="DejaVu Sans" panose="020B0603030804020204" pitchFamily="34" charset="0"/>
                <a:cs typeface="Calibri" panose="020F0502020204030204" pitchFamily="34" charset="0"/>
              </a:rPr>
            </a:br>
            <a:r>
              <a:rPr lang="el-GR" sz="1800" dirty="0">
                <a:solidFill>
                  <a:srgbClr val="000000"/>
                </a:solidFill>
                <a:ea typeface="DejaVu Sans" panose="020B0603030804020204" pitchFamily="34" charset="0"/>
                <a:cs typeface="Calibri" panose="020F0502020204030204" pitchFamily="34" charset="0"/>
              </a:rPr>
              <a:t>Επιπλέον, θεωρούμε ότι τα μέλη μοιράζονται τι</a:t>
            </a:r>
            <a:r>
              <a:rPr lang="el-GR" sz="1800" kern="1200" dirty="0">
                <a:solidFill>
                  <a:srgbClr val="000000"/>
                </a:solidFill>
                <a:effectLst/>
                <a:ea typeface="DejaVu Sans" panose="020B0603030804020204" pitchFamily="34" charset="0"/>
                <a:cs typeface="Calibri" panose="020F0502020204030204" pitchFamily="34" charset="0"/>
              </a:rPr>
              <a:t>ς κοινωνικές καταστάσεις</a:t>
            </a:r>
            <a:r>
              <a:rPr lang="en-US" sz="1800" dirty="0">
                <a:solidFill>
                  <a:srgbClr val="000000"/>
                </a:solidFill>
                <a:ea typeface="DejaVu Sans" panose="020B0603030804020204" pitchFamily="34" charset="0"/>
                <a:cs typeface="Calibri" panose="020F0502020204030204" pitchFamily="34" charset="0"/>
              </a:rPr>
              <a:t> </a:t>
            </a:r>
            <a:r>
              <a:rPr lang="el-GR" sz="1800" dirty="0">
                <a:solidFill>
                  <a:srgbClr val="000000"/>
                </a:solidFill>
                <a:ea typeface="DejaVu Sans" panose="020B0603030804020204" pitchFamily="34" charset="0"/>
                <a:cs typeface="Calibri" panose="020F0502020204030204" pitchFamily="34" charset="0"/>
              </a:rPr>
              <a:t>όπου </a:t>
            </a:r>
            <a:r>
              <a:rPr lang="en-US" sz="1800" i="1" dirty="0">
                <a:solidFill>
                  <a:srgbClr val="000000"/>
                </a:solidFill>
                <a:ea typeface="DejaVu Sans" panose="020B0603030804020204" pitchFamily="34" charset="0"/>
                <a:cs typeface="Calibri" panose="020F0502020204030204" pitchFamily="34" charset="0"/>
              </a:rPr>
              <a:t>O </a:t>
            </a:r>
            <a:r>
              <a:rPr lang="el-GR" sz="1800" dirty="0">
                <a:solidFill>
                  <a:srgbClr val="000000"/>
                </a:solidFill>
                <a:ea typeface="DejaVu Sans" panose="020B0603030804020204" pitchFamily="34" charset="0"/>
                <a:cs typeface="Calibri" panose="020F0502020204030204" pitchFamily="34" charset="0"/>
              </a:rPr>
              <a:t>η βαθμίδα κοινωνική</a:t>
            </a:r>
            <a:r>
              <a:rPr lang="el-GR" sz="1800" kern="1200" dirty="0">
                <a:solidFill>
                  <a:srgbClr val="000000"/>
                </a:solidFill>
                <a:effectLst/>
                <a:ea typeface="DejaVu Sans" panose="020B0603030804020204" pitchFamily="34" charset="0"/>
                <a:cs typeface="Calibri" panose="020F0502020204030204" pitchFamily="34" charset="0"/>
              </a:rPr>
              <a:t>ς κατάστασης</a:t>
            </a:r>
            <a:r>
              <a:rPr lang="en-US" sz="1800" dirty="0">
                <a:solidFill>
                  <a:srgbClr val="000000"/>
                </a:solidFill>
                <a:ea typeface="DejaVu Sans" panose="020B0603030804020204" pitchFamily="34" charset="0"/>
                <a:cs typeface="Calibri" panose="020F0502020204030204" pitchFamily="34" charset="0"/>
              </a:rPr>
              <a:t> </a:t>
            </a:r>
            <a:r>
              <a:rPr lang="el-GR" sz="1800" kern="1200" dirty="0">
                <a:solidFill>
                  <a:srgbClr val="000000"/>
                </a:solidFill>
                <a:effectLst/>
                <a:ea typeface="DejaVu Sans" panose="020B0603030804020204" pitchFamily="34" charset="0"/>
                <a:cs typeface="Calibri" panose="020F0502020204030204" pitchFamily="34" charset="0"/>
              </a:rPr>
              <a:t>του κάθε</a:t>
            </a:r>
            <a:r>
              <a:rPr lang="en-US" sz="1800" kern="1200" dirty="0">
                <a:solidFill>
                  <a:srgbClr val="000000"/>
                </a:solidFill>
                <a:effectLst/>
                <a:ea typeface="DejaVu Sans" panose="020B0603030804020204" pitchFamily="34" charset="0"/>
                <a:cs typeface="Calibri" panose="020F0502020204030204" pitchFamily="34" charset="0"/>
              </a:rPr>
              <a:t> coyote:</a:t>
            </a:r>
            <a:br>
              <a:rPr lang="en-US" sz="1800" kern="1200" dirty="0">
                <a:solidFill>
                  <a:srgbClr val="000000"/>
                </a:solidFill>
                <a:effectLst/>
                <a:ea typeface="DejaVu Sans" panose="020B0603030804020204" pitchFamily="34" charset="0"/>
                <a:cs typeface="Calibri" panose="020F0502020204030204" pitchFamily="34" charset="0"/>
              </a:rPr>
            </a:br>
            <a:endParaRPr lang="en-US" sz="1800" b="0" strike="noStrike" spc="-1" dirty="0">
              <a:solidFill>
                <a:srgbClr val="000000"/>
              </a:solidFill>
            </a:endParaRPr>
          </a:p>
        </p:txBody>
      </p:sp>
      <p:pic>
        <p:nvPicPr>
          <p:cNvPr id="5" name="Picture 4">
            <a:extLst>
              <a:ext uri="{FF2B5EF4-FFF2-40B4-BE49-F238E27FC236}">
                <a16:creationId xmlns:a16="http://schemas.microsoft.com/office/drawing/2014/main" id="{A37102CE-8C33-4EDD-89B6-D81D3AB19937}"/>
              </a:ext>
            </a:extLst>
          </p:cNvPr>
          <p:cNvPicPr>
            <a:picLocks noChangeAspect="1"/>
          </p:cNvPicPr>
          <p:nvPr/>
        </p:nvPicPr>
        <p:blipFill>
          <a:blip r:embed="rId2"/>
          <a:stretch>
            <a:fillRect/>
          </a:stretch>
        </p:blipFill>
        <p:spPr>
          <a:xfrm>
            <a:off x="4434707" y="1738447"/>
            <a:ext cx="1258957" cy="330476"/>
          </a:xfrm>
          <a:prstGeom prst="rect">
            <a:avLst/>
          </a:prstGeom>
        </p:spPr>
      </p:pic>
      <p:pic>
        <p:nvPicPr>
          <p:cNvPr id="9" name="Picture 8">
            <a:extLst>
              <a:ext uri="{FF2B5EF4-FFF2-40B4-BE49-F238E27FC236}">
                <a16:creationId xmlns:a16="http://schemas.microsoft.com/office/drawing/2014/main" id="{87677127-85E5-4977-B086-C0B0795F97EC}"/>
              </a:ext>
            </a:extLst>
          </p:cNvPr>
          <p:cNvPicPr>
            <a:picLocks noChangeAspect="1"/>
          </p:cNvPicPr>
          <p:nvPr/>
        </p:nvPicPr>
        <p:blipFill>
          <a:blip r:embed="rId3"/>
          <a:stretch>
            <a:fillRect/>
          </a:stretch>
        </p:blipFill>
        <p:spPr>
          <a:xfrm>
            <a:off x="304800" y="2777364"/>
            <a:ext cx="3543300" cy="438150"/>
          </a:xfrm>
          <a:prstGeom prst="rect">
            <a:avLst/>
          </a:prstGeom>
        </p:spPr>
      </p:pic>
      <p:pic>
        <p:nvPicPr>
          <p:cNvPr id="13" name="Picture 12">
            <a:extLst>
              <a:ext uri="{FF2B5EF4-FFF2-40B4-BE49-F238E27FC236}">
                <a16:creationId xmlns:a16="http://schemas.microsoft.com/office/drawing/2014/main" id="{961D7B91-138E-4BE9-BF6F-60113A033113}"/>
              </a:ext>
            </a:extLst>
          </p:cNvPr>
          <p:cNvPicPr>
            <a:picLocks noChangeAspect="1"/>
          </p:cNvPicPr>
          <p:nvPr/>
        </p:nvPicPr>
        <p:blipFill>
          <a:blip r:embed="rId4"/>
          <a:stretch>
            <a:fillRect/>
          </a:stretch>
        </p:blipFill>
        <p:spPr>
          <a:xfrm>
            <a:off x="304800" y="3983311"/>
            <a:ext cx="3667125" cy="9239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1524180" y="1570155"/>
            <a:ext cx="9143640" cy="2387160"/>
          </a:xfrm>
          <a:prstGeom prst="rect">
            <a:avLst/>
          </a:prstGeom>
          <a:noFill/>
          <a:ln w="0">
            <a:noFill/>
          </a:ln>
        </p:spPr>
        <p:txBody>
          <a:bodyPr anchor="b">
            <a:noAutofit/>
          </a:bodyPr>
          <a:lstStyle/>
          <a:p>
            <a:r>
              <a:rPr lang="el-GR" sz="1800" b="0" strike="noStrike" spc="-1" dirty="0">
                <a:solidFill>
                  <a:srgbClr val="000000"/>
                </a:solidFill>
              </a:rPr>
              <a:t>Ακόμα, ο </a:t>
            </a:r>
            <a:r>
              <a:rPr lang="en-US" sz="1800" b="0" strike="noStrike" spc="-1" dirty="0">
                <a:solidFill>
                  <a:srgbClr val="000000"/>
                </a:solidFill>
              </a:rPr>
              <a:t>COA </a:t>
            </a:r>
            <a:r>
              <a:rPr lang="el-GR" sz="1800" b="0" strike="noStrike" spc="-1" dirty="0">
                <a:solidFill>
                  <a:srgbClr val="000000"/>
                </a:solidFill>
              </a:rPr>
              <a:t>υπολογίζει την ηλικία των μελών </a:t>
            </a:r>
            <a:r>
              <a:rPr lang="en-US" sz="1800" i="1" spc="-1" dirty="0" err="1">
                <a:solidFill>
                  <a:srgbClr val="000000"/>
                </a:solidFill>
              </a:rPr>
              <a:t>age</a:t>
            </a:r>
            <a:r>
              <a:rPr lang="en-US" sz="1800" i="1" spc="-1" baseline="30000" dirty="0" err="1">
                <a:solidFill>
                  <a:srgbClr val="000000"/>
                </a:solidFill>
              </a:rPr>
              <a:t>p,t</a:t>
            </a:r>
            <a:r>
              <a:rPr lang="en-US" sz="1800" i="1" spc="-1" dirty="0">
                <a:solidFill>
                  <a:srgbClr val="000000"/>
                </a:solidFill>
              </a:rPr>
              <a:t> </a:t>
            </a:r>
            <a:r>
              <a:rPr lang="en-US" sz="1800" i="1" spc="-1" baseline="-25000" dirty="0">
                <a:solidFill>
                  <a:srgbClr val="000000"/>
                </a:solidFill>
              </a:rPr>
              <a:t>c</a:t>
            </a:r>
            <a:r>
              <a:rPr lang="en-US" sz="1800" i="1" spc="-1" dirty="0">
                <a:solidFill>
                  <a:srgbClr val="000000"/>
                </a:solidFill>
              </a:rPr>
              <a:t> </a:t>
            </a:r>
            <a:r>
              <a:rPr lang="el-GR" sz="1800" spc="-1" dirty="0">
                <a:solidFill>
                  <a:srgbClr val="000000"/>
                </a:solidFill>
              </a:rPr>
              <a:t>και τη γέννηση νέων που αποτελεί συνδυασμό των κοινωνικών καταστάσεων των γονέων (που επιλέγονται τυχαία) συν μία περιβαλλοντική επιρροή</a:t>
            </a:r>
            <a:r>
              <a:rPr lang="en-US" sz="1800" spc="-1" dirty="0">
                <a:solidFill>
                  <a:srgbClr val="000000"/>
                </a:solidFill>
              </a:rPr>
              <a:t>:</a:t>
            </a:r>
            <a:br>
              <a:rPr lang="en-US" sz="1800" i="1" spc="-1" dirty="0">
                <a:solidFill>
                  <a:srgbClr val="000000"/>
                </a:solidFill>
              </a:rPr>
            </a:br>
            <a:br>
              <a:rPr lang="en-US" sz="1800" i="1" spc="-1" dirty="0">
                <a:solidFill>
                  <a:srgbClr val="000000"/>
                </a:solidFill>
              </a:rPr>
            </a:br>
            <a:br>
              <a:rPr lang="en-US" sz="1800" i="1" spc="-1" dirty="0">
                <a:solidFill>
                  <a:srgbClr val="000000"/>
                </a:solidFill>
              </a:rPr>
            </a:br>
            <a:br>
              <a:rPr lang="en-US" sz="1800" i="1" spc="-1" dirty="0">
                <a:solidFill>
                  <a:srgbClr val="000000"/>
                </a:solidFill>
              </a:rPr>
            </a:br>
            <a:br>
              <a:rPr lang="en-US" sz="1800" i="1" spc="-1" dirty="0">
                <a:solidFill>
                  <a:srgbClr val="000000"/>
                </a:solidFill>
              </a:rPr>
            </a:br>
            <a:r>
              <a:rPr lang="el-GR" sz="1800" spc="-1" dirty="0">
                <a:solidFill>
                  <a:srgbClr val="000000"/>
                </a:solidFill>
              </a:rPr>
              <a:t>με </a:t>
            </a:r>
            <a:r>
              <a:rPr lang="en-US" sz="1800" i="1" spc="-1" dirty="0">
                <a:solidFill>
                  <a:srgbClr val="000000"/>
                </a:solidFill>
              </a:rPr>
              <a:t>r</a:t>
            </a:r>
            <a:r>
              <a:rPr lang="en-US" sz="1800" i="1" spc="-1" baseline="-25000" dirty="0">
                <a:solidFill>
                  <a:srgbClr val="000000"/>
                </a:solidFill>
              </a:rPr>
              <a:t>1</a:t>
            </a:r>
            <a:r>
              <a:rPr lang="en-US" sz="1800" i="1" spc="-1" dirty="0">
                <a:solidFill>
                  <a:srgbClr val="000000"/>
                </a:solidFill>
              </a:rPr>
              <a:t> , r</a:t>
            </a:r>
            <a:r>
              <a:rPr lang="en-US" sz="1800" i="1" spc="-1" baseline="-25000" dirty="0">
                <a:solidFill>
                  <a:srgbClr val="000000"/>
                </a:solidFill>
              </a:rPr>
              <a:t>2</a:t>
            </a:r>
            <a:r>
              <a:rPr lang="en-US" sz="1800" i="1" spc="-1" dirty="0">
                <a:solidFill>
                  <a:srgbClr val="000000"/>
                </a:solidFill>
              </a:rPr>
              <a:t> </a:t>
            </a:r>
            <a:r>
              <a:rPr lang="el-GR" sz="1800" spc="-1" dirty="0">
                <a:solidFill>
                  <a:srgbClr val="000000"/>
                </a:solidFill>
              </a:rPr>
              <a:t>τυχαία μέλη τη</a:t>
            </a:r>
            <a:r>
              <a:rPr lang="el-GR" sz="1800" kern="1200" dirty="0">
                <a:solidFill>
                  <a:srgbClr val="000000"/>
                </a:solidFill>
                <a:effectLst/>
                <a:ea typeface="DejaVu Sans" panose="020B0603030804020204" pitchFamily="34" charset="0"/>
                <a:cs typeface="Calibri" panose="020F0502020204030204" pitchFamily="34" charset="0"/>
              </a:rPr>
              <a:t>ς </a:t>
            </a:r>
            <a:r>
              <a:rPr lang="en-US" sz="1800" i="1" dirty="0">
                <a:solidFill>
                  <a:srgbClr val="000000"/>
                </a:solidFill>
                <a:ea typeface="DejaVu Sans" panose="020B0603030804020204" pitchFamily="34" charset="0"/>
                <a:cs typeface="Calibri" panose="020F0502020204030204" pitchFamily="34" charset="0"/>
              </a:rPr>
              <a:t>p </a:t>
            </a:r>
            <a:r>
              <a:rPr lang="el-GR" sz="1800" i="1" dirty="0">
                <a:solidFill>
                  <a:srgbClr val="000000"/>
                </a:solidFill>
                <a:ea typeface="DejaVu Sans" panose="020B0603030804020204" pitchFamily="34" charset="0"/>
                <a:cs typeface="Calibri" panose="020F0502020204030204" pitchFamily="34" charset="0"/>
              </a:rPr>
              <a:t>ομάδα</a:t>
            </a:r>
            <a:r>
              <a:rPr lang="el-GR" sz="1800" kern="1200" dirty="0">
                <a:solidFill>
                  <a:srgbClr val="000000"/>
                </a:solidFill>
                <a:effectLst/>
                <a:ea typeface="DejaVu Sans" panose="020B0603030804020204" pitchFamily="34" charset="0"/>
                <a:cs typeface="Calibri" panose="020F0502020204030204" pitchFamily="34" charset="0"/>
              </a:rPr>
              <a:t>ς, </a:t>
            </a:r>
            <a:r>
              <a:rPr lang="en-US" sz="1800" i="1" dirty="0">
                <a:effectLst/>
                <a:ea typeface="Calibri" panose="020F0502020204030204" pitchFamily="34" charset="0"/>
              </a:rPr>
              <a:t>j</a:t>
            </a:r>
            <a:r>
              <a:rPr lang="el-GR" sz="1800" i="1" baseline="-25000" dirty="0">
                <a:effectLst/>
                <a:ea typeface="Calibri" panose="020F0502020204030204" pitchFamily="34" charset="0"/>
              </a:rPr>
              <a:t>1</a:t>
            </a:r>
            <a:r>
              <a:rPr lang="el-GR" sz="1800" baseline="-25000" dirty="0">
                <a:effectLst/>
                <a:ea typeface="Calibri" panose="020F0502020204030204" pitchFamily="34" charset="0"/>
              </a:rPr>
              <a:t> </a:t>
            </a:r>
            <a:r>
              <a:rPr lang="el-GR" sz="1800" dirty="0">
                <a:effectLst/>
                <a:ea typeface="Calibri" panose="020F0502020204030204" pitchFamily="34" charset="0"/>
              </a:rPr>
              <a:t>και </a:t>
            </a:r>
            <a:r>
              <a:rPr lang="en-US" sz="1800" i="1" dirty="0">
                <a:effectLst/>
                <a:ea typeface="Calibri" panose="020F0502020204030204" pitchFamily="34" charset="0"/>
              </a:rPr>
              <a:t>j</a:t>
            </a:r>
            <a:r>
              <a:rPr lang="el-GR" sz="1800" i="1" baseline="-25000" dirty="0">
                <a:effectLst/>
                <a:ea typeface="Calibri" panose="020F0502020204030204" pitchFamily="34" charset="0"/>
              </a:rPr>
              <a:t>2</a:t>
            </a:r>
            <a:r>
              <a:rPr lang="el-GR" sz="1800" dirty="0">
                <a:effectLst/>
                <a:ea typeface="Calibri" panose="020F0502020204030204" pitchFamily="34" charset="0"/>
              </a:rPr>
              <a:t> 2 τυχαίες διαστάσεις του προβλήματος, </a:t>
            </a:r>
            <a:r>
              <a:rPr lang="en-US" sz="1800" i="1" dirty="0">
                <a:effectLst/>
                <a:ea typeface="Calibri" panose="020F0502020204030204" pitchFamily="34" charset="0"/>
              </a:rPr>
              <a:t>P</a:t>
            </a:r>
            <a:r>
              <a:rPr lang="en-US" sz="1800" i="1" baseline="-25000" dirty="0">
                <a:effectLst/>
                <a:ea typeface="Calibri" panose="020F0502020204030204" pitchFamily="34" charset="0"/>
              </a:rPr>
              <a:t>s</a:t>
            </a:r>
            <a:r>
              <a:rPr lang="el-GR" sz="1800" dirty="0">
                <a:effectLst/>
                <a:ea typeface="Calibri" panose="020F0502020204030204" pitchFamily="34" charset="0"/>
              </a:rPr>
              <a:t> η πιθανότητα διασποράς, </a:t>
            </a:r>
            <a:r>
              <a:rPr lang="en-US" sz="1800" i="1" dirty="0">
                <a:effectLst/>
                <a:ea typeface="Calibri" panose="020F0502020204030204" pitchFamily="34" charset="0"/>
              </a:rPr>
              <a:t>P</a:t>
            </a:r>
            <a:r>
              <a:rPr lang="en-US" sz="1800" i="1" baseline="-25000" dirty="0">
                <a:effectLst/>
                <a:ea typeface="Calibri" panose="020F0502020204030204" pitchFamily="34" charset="0"/>
              </a:rPr>
              <a:t>a</a:t>
            </a:r>
            <a:r>
              <a:rPr lang="el-GR" sz="1800" dirty="0">
                <a:effectLst/>
                <a:ea typeface="Calibri" panose="020F0502020204030204" pitchFamily="34" charset="0"/>
              </a:rPr>
              <a:t> η πιθανότητα συσχέτισης, </a:t>
            </a:r>
            <a:r>
              <a:rPr lang="en-US" sz="1800" i="1" dirty="0" err="1">
                <a:effectLst/>
                <a:ea typeface="Calibri" panose="020F0502020204030204" pitchFamily="34" charset="0"/>
              </a:rPr>
              <a:t>R</a:t>
            </a:r>
            <a:r>
              <a:rPr lang="en-US" sz="1800" i="1" baseline="-25000" dirty="0" err="1">
                <a:effectLst/>
                <a:ea typeface="Calibri" panose="020F0502020204030204" pitchFamily="34" charset="0"/>
              </a:rPr>
              <a:t>j</a:t>
            </a:r>
            <a:r>
              <a:rPr lang="el-GR" sz="1800" dirty="0">
                <a:effectLst/>
                <a:ea typeface="Calibri" panose="020F0502020204030204" pitchFamily="34" charset="0"/>
              </a:rPr>
              <a:t> τυχαίος αριθμός στα όρια της </a:t>
            </a:r>
            <a:r>
              <a:rPr lang="en-US" sz="1800" i="1" dirty="0">
                <a:effectLst/>
                <a:ea typeface="Calibri" panose="020F0502020204030204" pitchFamily="34" charset="0"/>
              </a:rPr>
              <a:t>j </a:t>
            </a:r>
            <a:r>
              <a:rPr lang="el-GR" sz="1800" dirty="0">
                <a:effectLst/>
                <a:ea typeface="Calibri" panose="020F0502020204030204" pitchFamily="34" charset="0"/>
              </a:rPr>
              <a:t>διάστασης και </a:t>
            </a:r>
            <a:r>
              <a:rPr lang="en-US" sz="1800" i="1" dirty="0" err="1">
                <a:effectLst/>
                <a:ea typeface="Calibri" panose="020F0502020204030204" pitchFamily="34" charset="0"/>
              </a:rPr>
              <a:t>rnd</a:t>
            </a:r>
            <a:r>
              <a:rPr lang="en-US" sz="1800" i="1" baseline="-25000" dirty="0" err="1">
                <a:effectLst/>
                <a:ea typeface="Calibri" panose="020F0502020204030204" pitchFamily="34" charset="0"/>
              </a:rPr>
              <a:t>j</a:t>
            </a:r>
            <a:r>
              <a:rPr lang="el-GR" sz="1800" dirty="0">
                <a:effectLst/>
                <a:ea typeface="Calibri" panose="020F0502020204030204" pitchFamily="34" charset="0"/>
              </a:rPr>
              <a:t> τυχαίος αριθμός στο διάστημα [0,1]. </a:t>
            </a:r>
            <a:r>
              <a:rPr lang="el-GR" sz="1800" dirty="0">
                <a:ea typeface="Calibri" panose="020F0502020204030204" pitchFamily="34" charset="0"/>
              </a:rPr>
              <a:t>Επίση</a:t>
            </a:r>
            <a:r>
              <a:rPr lang="el-GR" sz="1800" dirty="0">
                <a:effectLst/>
                <a:ea typeface="Calibri" panose="020F0502020204030204" pitchFamily="34" charset="0"/>
              </a:rPr>
              <a:t>ς </a:t>
            </a:r>
            <a:br>
              <a:rPr lang="en-US" sz="1800" i="1" spc="-1" dirty="0">
                <a:solidFill>
                  <a:srgbClr val="000000"/>
                </a:solidFill>
              </a:rPr>
            </a:br>
            <a:endParaRPr lang="en-US" sz="1800" b="0" strike="noStrike" spc="-1" dirty="0">
              <a:solidFill>
                <a:srgbClr val="000000"/>
              </a:solidFill>
            </a:endParaRPr>
          </a:p>
        </p:txBody>
      </p:sp>
      <p:pic>
        <p:nvPicPr>
          <p:cNvPr id="3" name="Picture 2">
            <a:extLst>
              <a:ext uri="{FF2B5EF4-FFF2-40B4-BE49-F238E27FC236}">
                <a16:creationId xmlns:a16="http://schemas.microsoft.com/office/drawing/2014/main" id="{4A76FB50-CDFC-4E3E-B3E9-596A7E8A3553}"/>
              </a:ext>
            </a:extLst>
          </p:cNvPr>
          <p:cNvPicPr>
            <a:picLocks noChangeAspect="1"/>
          </p:cNvPicPr>
          <p:nvPr/>
        </p:nvPicPr>
        <p:blipFill>
          <a:blip r:embed="rId2"/>
          <a:stretch>
            <a:fillRect/>
          </a:stretch>
        </p:blipFill>
        <p:spPr>
          <a:xfrm>
            <a:off x="4917799" y="1868385"/>
            <a:ext cx="3867150" cy="895350"/>
          </a:xfrm>
          <a:prstGeom prst="rect">
            <a:avLst/>
          </a:prstGeom>
        </p:spPr>
      </p:pic>
      <p:pic>
        <p:nvPicPr>
          <p:cNvPr id="5" name="Picture 4">
            <a:extLst>
              <a:ext uri="{FF2B5EF4-FFF2-40B4-BE49-F238E27FC236}">
                <a16:creationId xmlns:a16="http://schemas.microsoft.com/office/drawing/2014/main" id="{D07116B9-F962-4ADD-B049-781F6F962B77}"/>
              </a:ext>
            </a:extLst>
          </p:cNvPr>
          <p:cNvPicPr>
            <a:picLocks noChangeAspect="1"/>
          </p:cNvPicPr>
          <p:nvPr/>
        </p:nvPicPr>
        <p:blipFill>
          <a:blip r:embed="rId3"/>
          <a:stretch>
            <a:fillRect/>
          </a:stretch>
        </p:blipFill>
        <p:spPr>
          <a:xfrm>
            <a:off x="4300537" y="3992130"/>
            <a:ext cx="3590925" cy="11239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65" name="PlaceHolder 2"/>
          <p:cNvSpPr>
            <a:spLocks noGrp="1"/>
          </p:cNvSpPr>
          <p:nvPr>
            <p:ph type="subTitle"/>
          </p:nvPr>
        </p:nvSpPr>
        <p:spPr>
          <a:xfrm>
            <a:off x="1524180" y="713185"/>
            <a:ext cx="9143640" cy="4865979"/>
          </a:xfrm>
          <a:prstGeom prst="rect">
            <a:avLst/>
          </a:prstGeom>
          <a:noFill/>
          <a:ln w="0">
            <a:noFill/>
          </a:ln>
        </p:spPr>
        <p:txBody>
          <a:bodyPr anchor="t">
            <a:noAutofit/>
          </a:bodyPr>
          <a:lstStyle/>
          <a:p>
            <a:pPr algn="just">
              <a:buNone/>
            </a:pPr>
            <a:r>
              <a:rPr lang="el-GR" sz="1800" spc="-1" dirty="0">
                <a:latin typeface="Arial"/>
              </a:rPr>
              <a:t>Τα νεογνά όσο και τα μεγαλύτερα μέλη τη</a:t>
            </a:r>
            <a:r>
              <a:rPr lang="el-GR" sz="1800" dirty="0">
                <a:effectLst/>
                <a:ea typeface="Calibri" panose="020F0502020204030204" pitchFamily="34" charset="0"/>
              </a:rPr>
              <a:t>ς ομάδας έχουν μια πιθανότητα να πεθάνουν. Θεωρούμε </a:t>
            </a:r>
            <a:r>
              <a:rPr lang="el-GR" sz="1800" i="1" dirty="0">
                <a:effectLst/>
                <a:ea typeface="Calibri" panose="020F0502020204030204" pitchFamily="34" charset="0"/>
              </a:rPr>
              <a:t>ω</a:t>
            </a:r>
            <a:r>
              <a:rPr lang="el-GR" sz="1800" dirty="0">
                <a:effectLst/>
                <a:ea typeface="Calibri" panose="020F0502020204030204" pitchFamily="34" charset="0"/>
              </a:rPr>
              <a:t> τα μέλη της ομάδας που βρίσκονται σε χειρότερη κατάσταση από το νεογνό (χειρότερη τιμή της </a:t>
            </a:r>
            <a:r>
              <a:rPr lang="en-US" sz="1800" dirty="0">
                <a:effectLst/>
                <a:ea typeface="Calibri" panose="020F0502020204030204" pitchFamily="34" charset="0"/>
              </a:rPr>
              <a:t>fitness) </a:t>
            </a:r>
            <a:r>
              <a:rPr lang="el-GR" sz="1800" dirty="0">
                <a:effectLst/>
                <a:ea typeface="Calibri" panose="020F0502020204030204" pitchFamily="34" charset="0"/>
              </a:rPr>
              <a:t>και </a:t>
            </a:r>
            <a:r>
              <a:rPr lang="el-GR" sz="1800" i="1" dirty="0">
                <a:effectLst/>
                <a:ea typeface="Calibri" panose="020F0502020204030204" pitchFamily="34" charset="0"/>
              </a:rPr>
              <a:t>φ</a:t>
            </a:r>
            <a:r>
              <a:rPr lang="el-GR" sz="1800" dirty="0">
                <a:effectLst/>
                <a:ea typeface="Calibri" panose="020F0502020204030204" pitchFamily="34" charset="0"/>
              </a:rPr>
              <a:t> </a:t>
            </a:r>
            <a:r>
              <a:rPr lang="el-GR" sz="1800" dirty="0">
                <a:ea typeface="Calibri" panose="020F0502020204030204" pitchFamily="34" charset="0"/>
              </a:rPr>
              <a:t>τ</a:t>
            </a:r>
            <a:r>
              <a:rPr lang="el-GR" sz="1800" dirty="0">
                <a:effectLst/>
                <a:ea typeface="Calibri" panose="020F0502020204030204" pitchFamily="34" charset="0"/>
              </a:rPr>
              <a:t>ο αριθμό των </a:t>
            </a:r>
            <a:r>
              <a:rPr lang="en-US" sz="1800" dirty="0">
                <a:effectLst/>
                <a:ea typeface="Calibri" panose="020F0502020204030204" pitchFamily="34" charset="0"/>
              </a:rPr>
              <a:t>coyotes </a:t>
            </a:r>
            <a:r>
              <a:rPr lang="el-GR" sz="1800" dirty="0">
                <a:effectLst/>
                <a:ea typeface="Calibri" panose="020F0502020204030204" pitchFamily="34" charset="0"/>
              </a:rPr>
              <a:t>στην ομάδα.</a:t>
            </a: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r>
              <a:rPr lang="el-GR" sz="1800" spc="-1" dirty="0">
                <a:latin typeface="Arial"/>
              </a:rPr>
              <a:t>Προκειμένου να υπάρχει κοινωνική αλληλεπίδραση, θεωρούμε ότι τα μέλη επηρεάζονται από το </a:t>
            </a:r>
            <a:r>
              <a:rPr lang="en-US" sz="1800" spc="-1" dirty="0">
                <a:latin typeface="Arial"/>
              </a:rPr>
              <a:t>alpha </a:t>
            </a:r>
            <a:r>
              <a:rPr lang="el-GR" sz="1800" spc="-1" dirty="0">
                <a:latin typeface="Arial"/>
              </a:rPr>
              <a:t>μέλο</a:t>
            </a:r>
            <a:r>
              <a:rPr lang="el-GR" sz="1800" dirty="0">
                <a:effectLst/>
                <a:ea typeface="Calibri" panose="020F0502020204030204" pitchFamily="34" charset="0"/>
              </a:rPr>
              <a:t>ς (</a:t>
            </a:r>
            <a:r>
              <a:rPr lang="el-GR" sz="1800" i="1" dirty="0">
                <a:effectLst/>
                <a:ea typeface="Calibri" panose="020F0502020204030204" pitchFamily="34" charset="0"/>
              </a:rPr>
              <a:t>δ</a:t>
            </a:r>
            <a:r>
              <a:rPr lang="el-GR" sz="1800" i="1" baseline="-25000" dirty="0">
                <a:effectLst/>
                <a:ea typeface="Calibri" panose="020F0502020204030204" pitchFamily="34" charset="0"/>
              </a:rPr>
              <a:t>1</a:t>
            </a:r>
            <a:r>
              <a:rPr lang="el-GR" sz="1800" i="1" dirty="0">
                <a:effectLst/>
                <a:ea typeface="Calibri" panose="020F0502020204030204" pitchFamily="34" charset="0"/>
              </a:rPr>
              <a:t>) </a:t>
            </a:r>
            <a:r>
              <a:rPr lang="el-GR" sz="1800" dirty="0">
                <a:effectLst/>
                <a:ea typeface="Calibri" panose="020F0502020204030204" pitchFamily="34" charset="0"/>
              </a:rPr>
              <a:t>και την ομάδα (</a:t>
            </a:r>
            <a:r>
              <a:rPr lang="el-GR" sz="1800" i="1" dirty="0">
                <a:effectLst/>
                <a:ea typeface="Calibri" panose="020F0502020204030204" pitchFamily="34" charset="0"/>
              </a:rPr>
              <a:t>δ</a:t>
            </a:r>
            <a:r>
              <a:rPr lang="el-GR" sz="1800" i="1" baseline="-25000" dirty="0">
                <a:effectLst/>
                <a:ea typeface="Calibri" panose="020F0502020204030204" pitchFamily="34" charset="0"/>
              </a:rPr>
              <a:t>2</a:t>
            </a:r>
            <a:r>
              <a:rPr lang="el-GR" sz="1800" i="1" dirty="0">
                <a:effectLst/>
                <a:ea typeface="Calibri" panose="020F0502020204030204" pitchFamily="34" charset="0"/>
              </a:rPr>
              <a:t>) </a:t>
            </a:r>
            <a:r>
              <a:rPr lang="el-GR" sz="1800" dirty="0">
                <a:effectLst/>
                <a:ea typeface="Calibri" panose="020F0502020204030204" pitchFamily="34" charset="0"/>
              </a:rPr>
              <a:t>και επίσης επιλέγουμε τυχαί</a:t>
            </a:r>
            <a:r>
              <a:rPr lang="el-GR" sz="1800" dirty="0">
                <a:ea typeface="Calibri" panose="020F0502020204030204" pitchFamily="34" charset="0"/>
              </a:rPr>
              <a:t>α</a:t>
            </a:r>
            <a:r>
              <a:rPr lang="el-GR" sz="1800" dirty="0">
                <a:effectLst/>
                <a:ea typeface="Calibri" panose="020F0502020204030204" pitchFamily="34" charset="0"/>
              </a:rPr>
              <a:t> μέλη της ομάδας </a:t>
            </a:r>
            <a:r>
              <a:rPr lang="en-US" sz="1800" i="1" dirty="0">
                <a:ea typeface="Calibri" panose="020F0502020204030204" pitchFamily="34" charset="0"/>
              </a:rPr>
              <a:t>cr</a:t>
            </a:r>
            <a:r>
              <a:rPr lang="en-US" sz="1800" i="1" baseline="-25000" dirty="0">
                <a:ea typeface="Calibri" panose="020F0502020204030204" pitchFamily="34" charset="0"/>
              </a:rPr>
              <a:t>1</a:t>
            </a:r>
            <a:r>
              <a:rPr lang="en-US" sz="1800" i="1" dirty="0">
                <a:ea typeface="Calibri" panose="020F0502020204030204" pitchFamily="34" charset="0"/>
              </a:rPr>
              <a:t> </a:t>
            </a:r>
            <a:r>
              <a:rPr lang="el-GR" sz="1800" i="1" dirty="0">
                <a:ea typeface="Calibri" panose="020F0502020204030204" pitchFamily="34" charset="0"/>
              </a:rPr>
              <a:t>, </a:t>
            </a:r>
            <a:r>
              <a:rPr lang="en-US" sz="1800" i="1" dirty="0">
                <a:ea typeface="Calibri" panose="020F0502020204030204" pitchFamily="34" charset="0"/>
              </a:rPr>
              <a:t>cr</a:t>
            </a:r>
            <a:r>
              <a:rPr lang="en-US" sz="1800" i="1" baseline="-25000" dirty="0">
                <a:ea typeface="Calibri" panose="020F0502020204030204" pitchFamily="34" charset="0"/>
              </a:rPr>
              <a:t>2</a:t>
            </a:r>
            <a:r>
              <a:rPr lang="en-US" sz="1800" i="1" dirty="0">
                <a:ea typeface="Calibri" panose="020F0502020204030204" pitchFamily="34" charset="0"/>
              </a:rPr>
              <a:t> </a:t>
            </a:r>
            <a:r>
              <a:rPr lang="el-GR" sz="1800" dirty="0">
                <a:ea typeface="Calibri" panose="020F0502020204030204" pitchFamily="34" charset="0"/>
              </a:rPr>
              <a:t>(με ομοιόμορφη κατανομή).</a:t>
            </a:r>
            <a:endParaRPr lang="en-US" sz="1800" b="0" strike="noStrike" spc="-1" dirty="0">
              <a:latin typeface="Arial"/>
            </a:endParaRPr>
          </a:p>
        </p:txBody>
      </p:sp>
      <p:pic>
        <p:nvPicPr>
          <p:cNvPr id="3" name="Picture 2">
            <a:extLst>
              <a:ext uri="{FF2B5EF4-FFF2-40B4-BE49-F238E27FC236}">
                <a16:creationId xmlns:a16="http://schemas.microsoft.com/office/drawing/2014/main" id="{ADF884C5-C521-43F5-8AB2-E07C306BF61E}"/>
              </a:ext>
            </a:extLst>
          </p:cNvPr>
          <p:cNvPicPr>
            <a:picLocks noChangeAspect="1"/>
          </p:cNvPicPr>
          <p:nvPr/>
        </p:nvPicPr>
        <p:blipFill>
          <a:blip r:embed="rId2"/>
          <a:stretch>
            <a:fillRect/>
          </a:stretch>
        </p:blipFill>
        <p:spPr>
          <a:xfrm>
            <a:off x="1524180" y="1929764"/>
            <a:ext cx="4888710" cy="22490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67" name="PlaceHolder 2"/>
          <p:cNvSpPr>
            <a:spLocks noGrp="1"/>
          </p:cNvSpPr>
          <p:nvPr>
            <p:ph type="subTitle"/>
          </p:nvPr>
        </p:nvSpPr>
        <p:spPr>
          <a:xfrm>
            <a:off x="1523880" y="1099930"/>
            <a:ext cx="9143640" cy="4823792"/>
          </a:xfrm>
          <a:prstGeom prst="rect">
            <a:avLst/>
          </a:prstGeom>
          <a:noFill/>
          <a:ln w="0">
            <a:noFill/>
          </a:ln>
        </p:spPr>
        <p:txBody>
          <a:bodyPr anchor="t">
            <a:noAutofit/>
          </a:bodyPr>
          <a:lstStyle/>
          <a:p>
            <a:pPr algn="ctr">
              <a:buNone/>
            </a:pPr>
            <a:endParaRPr lang="el-GR" sz="1800" spc="-1" dirty="0">
              <a:latin typeface="Arial"/>
            </a:endParaRPr>
          </a:p>
          <a:p>
            <a:pPr algn="ctr">
              <a:buNone/>
            </a:pPr>
            <a:endParaRPr lang="el-GR" sz="1800" b="0" strike="noStrike" spc="-1" dirty="0">
              <a:latin typeface="Arial"/>
            </a:endParaRPr>
          </a:p>
          <a:p>
            <a:pPr algn="ctr">
              <a:buNone/>
            </a:pPr>
            <a:endParaRPr lang="el-GR" sz="1800" spc="-1" dirty="0">
              <a:latin typeface="Arial"/>
            </a:endParaRPr>
          </a:p>
          <a:p>
            <a:pPr algn="ctr">
              <a:buNone/>
            </a:pPr>
            <a:endParaRPr lang="el-GR" sz="1800" b="0" strike="noStrike" spc="-1" dirty="0">
              <a:latin typeface="Arial"/>
            </a:endParaRPr>
          </a:p>
          <a:p>
            <a:pPr algn="ctr">
              <a:buNone/>
            </a:pPr>
            <a:endParaRPr lang="el-GR" sz="1800" spc="-1" dirty="0">
              <a:latin typeface="Arial"/>
            </a:endParaRPr>
          </a:p>
          <a:p>
            <a:pPr algn="ctr">
              <a:buNone/>
            </a:pPr>
            <a:endParaRPr lang="el-GR" sz="1800" b="0" strike="noStrike" spc="-1" dirty="0">
              <a:latin typeface="Arial"/>
            </a:endParaRPr>
          </a:p>
          <a:p>
            <a:pPr algn="ctr">
              <a:buNone/>
            </a:pPr>
            <a:endParaRPr lang="el-GR" sz="1800" spc="-1" dirty="0">
              <a:latin typeface="Arial"/>
            </a:endParaRPr>
          </a:p>
          <a:p>
            <a:pPr algn="just">
              <a:buNone/>
            </a:pPr>
            <a:r>
              <a:rPr lang="el-GR" sz="1800" spc="-1" dirty="0">
                <a:latin typeface="Arial"/>
              </a:rPr>
              <a:t>Η νέα κοινωνική κατάσταση υπολογίζεται από τι</a:t>
            </a:r>
            <a:r>
              <a:rPr lang="el-GR" sz="1800" dirty="0">
                <a:effectLst/>
                <a:ea typeface="Calibri" panose="020F0502020204030204" pitchFamily="34" charset="0"/>
              </a:rPr>
              <a:t>ς παραπάνω επιρροές</a:t>
            </a:r>
            <a:r>
              <a:rPr lang="en-US" sz="1800" dirty="0">
                <a:effectLst/>
                <a:ea typeface="Calibri" panose="020F0502020204030204" pitchFamily="34" charset="0"/>
              </a:rPr>
              <a:t>:</a:t>
            </a:r>
          </a:p>
          <a:p>
            <a:pPr algn="just">
              <a:buNone/>
            </a:pPr>
            <a:endParaRPr lang="en-US" sz="1800" b="0" strike="noStrike" spc="-1" dirty="0">
              <a:latin typeface="Arial"/>
            </a:endParaRP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endParaRPr lang="el-GR" sz="1800" spc="-1" dirty="0">
              <a:latin typeface="Arial"/>
            </a:endParaRPr>
          </a:p>
          <a:p>
            <a:pPr algn="just">
              <a:buNone/>
            </a:pPr>
            <a:r>
              <a:rPr lang="el-GR" sz="1800" b="0" strike="noStrike" spc="-1" dirty="0">
                <a:latin typeface="Arial"/>
              </a:rPr>
              <a:t>Όπου </a:t>
            </a:r>
            <a:r>
              <a:rPr lang="en-US" sz="1800" i="1" spc="-1" dirty="0">
                <a:latin typeface="Arial"/>
              </a:rPr>
              <a:t>r</a:t>
            </a:r>
            <a:r>
              <a:rPr lang="en-US" sz="1800" i="1" spc="-1" baseline="-25000" dirty="0">
                <a:latin typeface="Arial"/>
              </a:rPr>
              <a:t>1</a:t>
            </a:r>
            <a:r>
              <a:rPr lang="en-US" sz="1800" i="1" spc="-1" dirty="0">
                <a:latin typeface="Arial"/>
              </a:rPr>
              <a:t>, r</a:t>
            </a:r>
            <a:r>
              <a:rPr lang="en-US" sz="1800" i="1" spc="-1" baseline="-25000" dirty="0">
                <a:latin typeface="Arial"/>
              </a:rPr>
              <a:t>2</a:t>
            </a:r>
            <a:r>
              <a:rPr lang="en-US" sz="1800" i="1" spc="-1" dirty="0">
                <a:latin typeface="Arial"/>
              </a:rPr>
              <a:t> </a:t>
            </a:r>
            <a:r>
              <a:rPr lang="el-GR" sz="1800" spc="-1" dirty="0">
                <a:latin typeface="Arial"/>
              </a:rPr>
              <a:t>ο συντελεστή</a:t>
            </a:r>
            <a:r>
              <a:rPr lang="el-GR" sz="1800" dirty="0">
                <a:effectLst/>
                <a:ea typeface="Calibri" panose="020F0502020204030204" pitchFamily="34" charset="0"/>
              </a:rPr>
              <a:t>ς βάρους του κάθε όρου. Στη συνέχεια υπολογίζεται η νέα τιμή της αντικειμενικής συνάρτησης</a:t>
            </a:r>
            <a:endParaRPr lang="en-US" sz="1800" b="0" strike="noStrike" spc="-1" dirty="0">
              <a:latin typeface="Arial"/>
            </a:endParaRPr>
          </a:p>
        </p:txBody>
      </p:sp>
      <p:pic>
        <p:nvPicPr>
          <p:cNvPr id="3" name="Picture 2">
            <a:extLst>
              <a:ext uri="{FF2B5EF4-FFF2-40B4-BE49-F238E27FC236}">
                <a16:creationId xmlns:a16="http://schemas.microsoft.com/office/drawing/2014/main" id="{666C5238-5158-42F4-A392-DDF32626D337}"/>
              </a:ext>
            </a:extLst>
          </p:cNvPr>
          <p:cNvPicPr>
            <a:picLocks noChangeAspect="1"/>
          </p:cNvPicPr>
          <p:nvPr/>
        </p:nvPicPr>
        <p:blipFill>
          <a:blip r:embed="rId2"/>
          <a:stretch>
            <a:fillRect/>
          </a:stretch>
        </p:blipFill>
        <p:spPr>
          <a:xfrm>
            <a:off x="1523880" y="1171935"/>
            <a:ext cx="3331815" cy="1332726"/>
          </a:xfrm>
          <a:prstGeom prst="rect">
            <a:avLst/>
          </a:prstGeom>
        </p:spPr>
      </p:pic>
      <p:pic>
        <p:nvPicPr>
          <p:cNvPr id="7" name="Picture 6">
            <a:extLst>
              <a:ext uri="{FF2B5EF4-FFF2-40B4-BE49-F238E27FC236}">
                <a16:creationId xmlns:a16="http://schemas.microsoft.com/office/drawing/2014/main" id="{F875950F-0E5C-44DD-AC35-2B19D1CC9CC8}"/>
              </a:ext>
            </a:extLst>
          </p:cNvPr>
          <p:cNvPicPr>
            <a:picLocks noChangeAspect="1"/>
          </p:cNvPicPr>
          <p:nvPr/>
        </p:nvPicPr>
        <p:blipFill>
          <a:blip r:embed="rId3"/>
          <a:stretch>
            <a:fillRect/>
          </a:stretch>
        </p:blipFill>
        <p:spPr>
          <a:xfrm>
            <a:off x="1523880" y="3429000"/>
            <a:ext cx="4531164" cy="665922"/>
          </a:xfrm>
          <a:prstGeom prst="rect">
            <a:avLst/>
          </a:prstGeom>
        </p:spPr>
      </p:pic>
      <p:pic>
        <p:nvPicPr>
          <p:cNvPr id="9" name="Picture 8">
            <a:extLst>
              <a:ext uri="{FF2B5EF4-FFF2-40B4-BE49-F238E27FC236}">
                <a16:creationId xmlns:a16="http://schemas.microsoft.com/office/drawing/2014/main" id="{4B2C3A20-2CFC-4819-9CB0-66B9D1AF96BF}"/>
              </a:ext>
            </a:extLst>
          </p:cNvPr>
          <p:cNvPicPr>
            <a:picLocks noChangeAspect="1"/>
          </p:cNvPicPr>
          <p:nvPr/>
        </p:nvPicPr>
        <p:blipFill>
          <a:blip r:embed="rId4"/>
          <a:stretch>
            <a:fillRect/>
          </a:stretch>
        </p:blipFill>
        <p:spPr>
          <a:xfrm>
            <a:off x="1523880" y="5238390"/>
            <a:ext cx="3631216" cy="6030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69" name="PlaceHolder 2"/>
          <p:cNvSpPr>
            <a:spLocks noGrp="1"/>
          </p:cNvSpPr>
          <p:nvPr>
            <p:ph type="subTitle"/>
          </p:nvPr>
        </p:nvSpPr>
        <p:spPr>
          <a:xfrm>
            <a:off x="1523880" y="1219200"/>
            <a:ext cx="9143640" cy="4038240"/>
          </a:xfrm>
          <a:prstGeom prst="rect">
            <a:avLst/>
          </a:prstGeom>
          <a:noFill/>
          <a:ln w="0">
            <a:noFill/>
          </a:ln>
        </p:spPr>
        <p:txBody>
          <a:bodyPr anchor="t">
            <a:noAutofit/>
          </a:bodyPr>
          <a:lstStyle/>
          <a:p>
            <a:pPr algn="just">
              <a:buNone/>
            </a:pPr>
            <a:r>
              <a:rPr lang="el-GR" sz="1800" b="0" strike="noStrike" spc="-1" dirty="0">
                <a:latin typeface="Arial"/>
              </a:rPr>
              <a:t>Και η κοινωνική κατάσταση </a:t>
            </a:r>
            <a:r>
              <a:rPr lang="el-GR" sz="1800" spc="-1" dirty="0">
                <a:latin typeface="Arial"/>
              </a:rPr>
              <a:t>ανανεώνεται με βάση τα αποτελέσματα των προηγούμενων γενεών</a:t>
            </a: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endParaRPr lang="el-GR" sz="1800" spc="-1" dirty="0">
              <a:latin typeface="Arial"/>
            </a:endParaRPr>
          </a:p>
          <a:p>
            <a:pPr algn="just">
              <a:buNone/>
            </a:pPr>
            <a:endParaRPr lang="el-GR" sz="1800" b="0" strike="noStrike" spc="-1" dirty="0">
              <a:latin typeface="Arial"/>
            </a:endParaRPr>
          </a:p>
          <a:p>
            <a:pPr algn="just">
              <a:buNone/>
            </a:pPr>
            <a:endParaRPr lang="en-US" sz="1800" b="0" strike="noStrike" spc="-1" dirty="0">
              <a:latin typeface="Arial"/>
            </a:endParaRPr>
          </a:p>
          <a:p>
            <a:pPr algn="just">
              <a:buNone/>
            </a:pPr>
            <a:endParaRPr lang="en-US" sz="1800" b="0" strike="noStrike" spc="-1" dirty="0">
              <a:latin typeface="Arial"/>
            </a:endParaRPr>
          </a:p>
        </p:txBody>
      </p:sp>
      <p:pic>
        <p:nvPicPr>
          <p:cNvPr id="5" name="Picture 4">
            <a:extLst>
              <a:ext uri="{FF2B5EF4-FFF2-40B4-BE49-F238E27FC236}">
                <a16:creationId xmlns:a16="http://schemas.microsoft.com/office/drawing/2014/main" id="{02884197-FB07-4F08-830A-A9FB2B3AC2A9}"/>
              </a:ext>
            </a:extLst>
          </p:cNvPr>
          <p:cNvPicPr>
            <a:picLocks noChangeAspect="1"/>
          </p:cNvPicPr>
          <p:nvPr/>
        </p:nvPicPr>
        <p:blipFill>
          <a:blip r:embed="rId2"/>
          <a:stretch>
            <a:fillRect/>
          </a:stretch>
        </p:blipFill>
        <p:spPr>
          <a:xfrm>
            <a:off x="1523879" y="2055743"/>
            <a:ext cx="5364757" cy="10585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71" name="PlaceHolder 2"/>
          <p:cNvSpPr>
            <a:spLocks noGrp="1"/>
          </p:cNvSpPr>
          <p:nvPr>
            <p:ph type="subTitle"/>
          </p:nvPr>
        </p:nvSpPr>
        <p:spPr>
          <a:xfrm>
            <a:off x="1523880" y="689113"/>
            <a:ext cx="9143640" cy="4568327"/>
          </a:xfrm>
          <a:prstGeom prst="rect">
            <a:avLst/>
          </a:prstGeom>
          <a:noFill/>
          <a:ln w="0">
            <a:noFill/>
          </a:ln>
        </p:spPr>
        <p:txBody>
          <a:bodyPr anchor="t">
            <a:noAutofit/>
          </a:bodyPr>
          <a:lstStyle/>
          <a:p>
            <a:pPr algn="just">
              <a:buNone/>
            </a:pPr>
            <a:r>
              <a:rPr lang="el-GR" sz="1800" spc="-1" dirty="0">
                <a:latin typeface="Arial"/>
              </a:rPr>
              <a:t>Ο ψευδοκώδικα</a:t>
            </a:r>
            <a:r>
              <a:rPr lang="el-GR" sz="1800" dirty="0">
                <a:effectLst/>
                <a:ea typeface="Calibri" panose="020F0502020204030204" pitchFamily="34" charset="0"/>
              </a:rPr>
              <a:t>ς παρουσιάζεται παρακάτω</a:t>
            </a:r>
            <a:r>
              <a:rPr lang="en-US" sz="1800" dirty="0">
                <a:effectLst/>
                <a:ea typeface="Calibri" panose="020F0502020204030204" pitchFamily="34" charset="0"/>
              </a:rPr>
              <a:t>:</a:t>
            </a: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b="0" strike="noStrike" spc="-1" dirty="0">
              <a:latin typeface="Arial"/>
            </a:endParaRPr>
          </a:p>
          <a:p>
            <a:pPr algn="ctr">
              <a:buNone/>
            </a:pPr>
            <a:endParaRPr lang="en-US" sz="1800" b="0" strike="noStrike" spc="-1" dirty="0">
              <a:latin typeface="Arial"/>
            </a:endParaRPr>
          </a:p>
        </p:txBody>
      </p:sp>
      <p:pic>
        <p:nvPicPr>
          <p:cNvPr id="4" name="Picture 3">
            <a:extLst>
              <a:ext uri="{FF2B5EF4-FFF2-40B4-BE49-F238E27FC236}">
                <a16:creationId xmlns:a16="http://schemas.microsoft.com/office/drawing/2014/main" id="{92307DAB-9E7E-4BB1-BD03-D0BB23813DC6}"/>
              </a:ext>
            </a:extLst>
          </p:cNvPr>
          <p:cNvPicPr>
            <a:picLocks noChangeAspect="1"/>
          </p:cNvPicPr>
          <p:nvPr/>
        </p:nvPicPr>
        <p:blipFill>
          <a:blip r:embed="rId2"/>
          <a:stretch>
            <a:fillRect/>
          </a:stretch>
        </p:blipFill>
        <p:spPr>
          <a:xfrm>
            <a:off x="1523880" y="1434670"/>
            <a:ext cx="5208224" cy="44797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73" name="PlaceHolder 2"/>
          <p:cNvSpPr>
            <a:spLocks noGrp="1"/>
          </p:cNvSpPr>
          <p:nvPr>
            <p:ph type="subTitle"/>
          </p:nvPr>
        </p:nvSpPr>
        <p:spPr>
          <a:xfrm>
            <a:off x="1524180" y="602928"/>
            <a:ext cx="9143640" cy="5194368"/>
          </a:xfrm>
          <a:prstGeom prst="rect">
            <a:avLst/>
          </a:prstGeom>
          <a:noFill/>
          <a:ln w="0">
            <a:noFill/>
          </a:ln>
        </p:spPr>
        <p:txBody>
          <a:bodyPr anchor="t">
            <a:noAutofit/>
          </a:bodyPr>
          <a:lstStyle/>
          <a:p>
            <a:pPr>
              <a:buNone/>
            </a:pPr>
            <a:r>
              <a:rPr lang="en-US" sz="3200" dirty="0"/>
              <a:t>Grey Wolf Optimizer</a:t>
            </a:r>
            <a:r>
              <a:rPr lang="el-GR" sz="3200" dirty="0"/>
              <a:t> </a:t>
            </a:r>
            <a:r>
              <a:rPr lang="el-GR" sz="2000" dirty="0"/>
              <a:t>[3]</a:t>
            </a:r>
            <a:endParaRPr lang="en-US" sz="2000" dirty="0"/>
          </a:p>
          <a:p>
            <a:pPr>
              <a:buNone/>
            </a:pPr>
            <a:endParaRPr lang="en-US" sz="3200" b="0" strike="noStrike" spc="-1" dirty="0">
              <a:latin typeface="Arial"/>
            </a:endParaRPr>
          </a:p>
          <a:p>
            <a:pPr>
              <a:buNone/>
            </a:pPr>
            <a:r>
              <a:rPr lang="el-GR" sz="1800" spc="-1" dirty="0">
                <a:latin typeface="Arial"/>
              </a:rPr>
              <a:t>Παρουσιάζουν αυστηρή κοινωνική μορφολογία</a:t>
            </a:r>
            <a:r>
              <a:rPr lang="en-US" sz="1800" spc="-1" dirty="0">
                <a:latin typeface="Arial"/>
              </a:rPr>
              <a:t>:</a:t>
            </a:r>
          </a:p>
          <a:p>
            <a:pPr>
              <a:buNone/>
            </a:pPr>
            <a:endParaRPr lang="en-US" sz="1800" b="0" strike="noStrike" spc="-1" dirty="0">
              <a:latin typeface="Arial"/>
            </a:endParaRPr>
          </a:p>
          <a:p>
            <a:pPr>
              <a:buNone/>
            </a:pPr>
            <a:endParaRPr lang="en-US" sz="1800" spc="-1" dirty="0">
              <a:latin typeface="Arial"/>
            </a:endParaRPr>
          </a:p>
          <a:p>
            <a:pPr>
              <a:buNone/>
            </a:pPr>
            <a:endParaRPr lang="en-US" sz="1800" b="0" strike="noStrike" spc="-1" dirty="0">
              <a:latin typeface="Arial"/>
            </a:endParaRPr>
          </a:p>
          <a:p>
            <a:pPr>
              <a:buNone/>
            </a:pPr>
            <a:endParaRPr lang="en-US" sz="1800" spc="-1" dirty="0">
              <a:latin typeface="Arial"/>
            </a:endParaRPr>
          </a:p>
          <a:p>
            <a:pPr>
              <a:buNone/>
            </a:pPr>
            <a:endParaRPr lang="en-US" sz="1800" b="0" strike="noStrike" spc="-1" dirty="0">
              <a:latin typeface="Arial"/>
            </a:endParaRPr>
          </a:p>
          <a:p>
            <a:pPr>
              <a:buNone/>
            </a:pPr>
            <a:endParaRPr lang="en-US" sz="1800" spc="-1" dirty="0">
              <a:latin typeface="Arial"/>
            </a:endParaRPr>
          </a:p>
          <a:p>
            <a:pPr>
              <a:buNone/>
            </a:pPr>
            <a:endParaRPr lang="en-US" sz="1800" b="0" strike="noStrike" spc="-1" dirty="0">
              <a:latin typeface="Arial"/>
            </a:endParaRPr>
          </a:p>
          <a:p>
            <a:pPr>
              <a:buNone/>
            </a:pPr>
            <a:endParaRPr lang="en-US" sz="1800" spc="-1" dirty="0">
              <a:latin typeface="Arial"/>
            </a:endParaRPr>
          </a:p>
          <a:p>
            <a:pPr>
              <a:buNone/>
            </a:pPr>
            <a:endParaRPr lang="en-US" sz="1800" b="0" strike="noStrike" spc="-1" dirty="0">
              <a:latin typeface="Arial"/>
            </a:endParaRPr>
          </a:p>
          <a:p>
            <a:pPr>
              <a:buNone/>
            </a:pPr>
            <a:endParaRPr lang="en-US" sz="1800" spc="-1" dirty="0">
              <a:latin typeface="Arial"/>
            </a:endParaRPr>
          </a:p>
          <a:p>
            <a:pPr algn="just">
              <a:buNone/>
            </a:pPr>
            <a:endParaRPr lang="en-US" sz="1800" spc="-1" dirty="0">
              <a:latin typeface="Arial"/>
            </a:endParaRPr>
          </a:p>
          <a:p>
            <a:pPr marL="285750" indent="-285750" algn="just">
              <a:buFont typeface="Arial" panose="020B0604020202020204" pitchFamily="34" charset="0"/>
              <a:buChar char="•"/>
            </a:pPr>
            <a:r>
              <a:rPr lang="el-GR" sz="1800" spc="-1" dirty="0">
                <a:latin typeface="Arial"/>
              </a:rPr>
              <a:t>Οι αρχηγοί αποτελούνται από ένα αρσενικό και ένα θηλυκό μέλο</a:t>
            </a:r>
            <a:r>
              <a:rPr lang="el-GR" sz="1800" dirty="0">
                <a:effectLst/>
                <a:ea typeface="Calibri" panose="020F0502020204030204" pitchFamily="34" charset="0"/>
              </a:rPr>
              <a:t>ς</a:t>
            </a:r>
            <a:r>
              <a:rPr lang="en-US" sz="1800" dirty="0">
                <a:effectLst/>
                <a:ea typeface="Calibri" panose="020F0502020204030204" pitchFamily="34" charset="0"/>
              </a:rPr>
              <a:t> </a:t>
            </a:r>
            <a:r>
              <a:rPr lang="el-GR" sz="1800" dirty="0">
                <a:effectLst/>
                <a:ea typeface="Calibri" panose="020F0502020204030204" pitchFamily="34" charset="0"/>
              </a:rPr>
              <a:t>και ονομάζονται </a:t>
            </a:r>
            <a:r>
              <a:rPr lang="en-US" sz="1800" dirty="0">
                <a:effectLst/>
                <a:ea typeface="Calibri" panose="020F0502020204030204" pitchFamily="34" charset="0"/>
              </a:rPr>
              <a:t>alpha </a:t>
            </a:r>
            <a:r>
              <a:rPr lang="el-GR" sz="1800" dirty="0">
                <a:effectLst/>
                <a:ea typeface="Calibri" panose="020F0502020204030204" pitchFamily="34" charset="0"/>
              </a:rPr>
              <a:t>λύκοι. Είναι υπεύθυνοι για τη λήψη αποφάσεων όπως το κυνήγι και ο τόπος ξεκούρασης. Μπορούν όμως κα</a:t>
            </a:r>
            <a:r>
              <a:rPr lang="el-GR" sz="1800" dirty="0">
                <a:ea typeface="Calibri" panose="020F0502020204030204" pitchFamily="34" charset="0"/>
              </a:rPr>
              <a:t>ι να</a:t>
            </a:r>
            <a:r>
              <a:rPr lang="el-GR" sz="1800" dirty="0">
                <a:effectLst/>
                <a:ea typeface="Calibri" panose="020F0502020204030204" pitchFamily="34" charset="0"/>
              </a:rPr>
              <a:t> ακολουθούν τα υπόλοιπα μέλη.</a:t>
            </a:r>
          </a:p>
          <a:p>
            <a:pPr marL="285750" indent="-285750" algn="just">
              <a:buFont typeface="Arial" panose="020B0604020202020204" pitchFamily="34" charset="0"/>
              <a:buChar char="•"/>
            </a:pPr>
            <a:r>
              <a:rPr lang="el-GR" sz="1800" b="0" strike="noStrike" spc="-1" dirty="0"/>
              <a:t>Οι </a:t>
            </a:r>
            <a:r>
              <a:rPr lang="en-US" sz="1800" spc="-1" dirty="0"/>
              <a:t>beta </a:t>
            </a:r>
            <a:r>
              <a:rPr lang="el-GR" sz="1800" spc="-1" dirty="0"/>
              <a:t>λύκοι βοηθούν του</a:t>
            </a:r>
            <a:r>
              <a:rPr lang="el-GR" sz="1800" dirty="0">
                <a:effectLst/>
                <a:ea typeface="Calibri" panose="020F0502020204030204" pitchFamily="34" charset="0"/>
              </a:rPr>
              <a:t>ς</a:t>
            </a:r>
            <a:r>
              <a:rPr lang="el-GR" sz="1800" spc="-1" dirty="0">
                <a:effectLst/>
                <a:ea typeface="Calibri" panose="020F0502020204030204" pitchFamily="34" charset="0"/>
              </a:rPr>
              <a:t> </a:t>
            </a:r>
            <a:r>
              <a:rPr lang="en-US" sz="1800" spc="-1" dirty="0">
                <a:effectLst/>
                <a:ea typeface="Calibri" panose="020F0502020204030204" pitchFamily="34" charset="0"/>
              </a:rPr>
              <a:t>alpha </a:t>
            </a:r>
            <a:r>
              <a:rPr lang="el-GR" sz="1800" spc="-1" dirty="0">
                <a:effectLst/>
                <a:ea typeface="Calibri" panose="020F0502020204030204" pitchFamily="34" charset="0"/>
              </a:rPr>
              <a:t>στη λήψη αποφάσεων και είναι υποψήφιοι για μελλοντικοί </a:t>
            </a:r>
            <a:r>
              <a:rPr lang="en-US" sz="1800" spc="-1" dirty="0">
                <a:effectLst/>
                <a:ea typeface="Calibri" panose="020F0502020204030204" pitchFamily="34" charset="0"/>
              </a:rPr>
              <a:t>alpha </a:t>
            </a:r>
            <a:r>
              <a:rPr lang="el-GR" sz="1800" spc="-1" dirty="0">
                <a:effectLst/>
                <a:ea typeface="Calibri" panose="020F0502020204030204" pitchFamily="34" charset="0"/>
              </a:rPr>
              <a:t>λύκοι. Επίση</a:t>
            </a:r>
            <a:r>
              <a:rPr lang="el-GR" sz="1800" dirty="0">
                <a:effectLst/>
                <a:ea typeface="Calibri" panose="020F0502020204030204" pitchFamily="34" charset="0"/>
              </a:rPr>
              <a:t>ς ελέγχουν τις υποομάδες που βρίσκονται στα κατώτερα κοινωνικά στρώματα.</a:t>
            </a:r>
          </a:p>
          <a:p>
            <a:pPr marL="285750" indent="-285750" algn="just">
              <a:buFont typeface="Arial" panose="020B0604020202020204" pitchFamily="34" charset="0"/>
              <a:buChar char="•"/>
            </a:pPr>
            <a:r>
              <a:rPr lang="el-GR" sz="1800" b="0" strike="noStrike" spc="-1" dirty="0"/>
              <a:t>Η χαμηλότερη βαθμίδα είναι η </a:t>
            </a:r>
            <a:r>
              <a:rPr lang="el-GR" sz="1800" b="0" i="1" strike="noStrike" spc="-1" dirty="0"/>
              <a:t>ω</a:t>
            </a:r>
            <a:r>
              <a:rPr lang="el-GR" sz="1800" b="0" strike="noStrike" spc="-1" dirty="0"/>
              <a:t>. Υπακούν στα μέλη των ανώτερων βαθμ</a:t>
            </a:r>
            <a:r>
              <a:rPr lang="el-GR" sz="1800" spc="-1" dirty="0"/>
              <a:t>ίδων, πχ. είναι τα τελευταία μέλη που επιτρέπεται να τραφούν.</a:t>
            </a:r>
            <a:endParaRPr lang="en-US" sz="1800" b="0" strike="noStrike" spc="-1" dirty="0"/>
          </a:p>
        </p:txBody>
      </p:sp>
      <p:pic>
        <p:nvPicPr>
          <p:cNvPr id="3" name="Picture 2">
            <a:extLst>
              <a:ext uri="{FF2B5EF4-FFF2-40B4-BE49-F238E27FC236}">
                <a16:creationId xmlns:a16="http://schemas.microsoft.com/office/drawing/2014/main" id="{42FC59E5-078C-49FF-BCC0-CCC09E94697B}"/>
              </a:ext>
            </a:extLst>
          </p:cNvPr>
          <p:cNvPicPr>
            <a:picLocks noChangeAspect="1"/>
          </p:cNvPicPr>
          <p:nvPr/>
        </p:nvPicPr>
        <p:blipFill>
          <a:blip r:embed="rId2"/>
          <a:stretch>
            <a:fillRect/>
          </a:stretch>
        </p:blipFill>
        <p:spPr>
          <a:xfrm>
            <a:off x="4236353" y="2357149"/>
            <a:ext cx="2790825" cy="16859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75" name="PlaceHolder 2"/>
          <p:cNvSpPr>
            <a:spLocks noGrp="1"/>
          </p:cNvSpPr>
          <p:nvPr>
            <p:ph type="subTitle"/>
          </p:nvPr>
        </p:nvSpPr>
        <p:spPr>
          <a:xfrm>
            <a:off x="1523880" y="534572"/>
            <a:ext cx="9143640" cy="4722868"/>
          </a:xfrm>
          <a:prstGeom prst="rect">
            <a:avLst/>
          </a:prstGeom>
          <a:noFill/>
          <a:ln w="0">
            <a:noFill/>
          </a:ln>
        </p:spPr>
        <p:txBody>
          <a:bodyPr anchor="t">
            <a:noAutofit/>
          </a:bodyPr>
          <a:lstStyle/>
          <a:p>
            <a:pPr marL="457200" indent="-457200" algn="just">
              <a:buFont typeface="Arial" panose="020B0604020202020204" pitchFamily="34" charset="0"/>
              <a:buChar char="•"/>
            </a:pPr>
            <a:r>
              <a:rPr lang="el-GR" sz="1800" b="0" strike="noStrike" spc="-1" dirty="0">
                <a:latin typeface="Arial"/>
              </a:rPr>
              <a:t>Αν ένα</a:t>
            </a:r>
            <a:r>
              <a:rPr lang="el-GR" sz="1800" dirty="0">
                <a:effectLst/>
                <a:ea typeface="Calibri" panose="020F0502020204030204" pitchFamily="34" charset="0"/>
              </a:rPr>
              <a:t>ς λύκος δεν ανήκει σε καμία από τις 3 παραπάνω βαθμίδες τότε ανήκει στην δέλτα (</a:t>
            </a:r>
            <a:r>
              <a:rPr lang="el-GR" sz="1800" i="1" dirty="0">
                <a:effectLst/>
                <a:ea typeface="Calibri" panose="020F0502020204030204" pitchFamily="34" charset="0"/>
              </a:rPr>
              <a:t>δ</a:t>
            </a:r>
            <a:r>
              <a:rPr lang="el-GR" sz="1800" dirty="0">
                <a:effectLst/>
                <a:ea typeface="Calibri" panose="020F0502020204030204" pitchFamily="34" charset="0"/>
              </a:rPr>
              <a:t>). Σε αυτή την ομάδα ανήκουν μέλη τα οποία έχουν μια ποικιλία ρόλων όπως εξερευνητές, φρουροί, κυνηγοί, ηλικιωμένοι (πχ. πρώην </a:t>
            </a:r>
            <a:r>
              <a:rPr lang="en-US" sz="1800" dirty="0">
                <a:effectLst/>
                <a:ea typeface="Calibri" panose="020F0502020204030204" pitchFamily="34" charset="0"/>
              </a:rPr>
              <a:t>alpha/beta)</a:t>
            </a:r>
            <a:r>
              <a:rPr lang="el-GR" sz="1800" dirty="0">
                <a:effectLst/>
                <a:ea typeface="Calibri" panose="020F0502020204030204" pitchFamily="34" charset="0"/>
              </a:rPr>
              <a:t>, ή κηδεμόνες (φροντίζουν τα πιο αδύναμα μέλη).</a:t>
            </a:r>
          </a:p>
          <a:p>
            <a:pPr algn="just"/>
            <a:endParaRPr lang="el-GR" sz="1800" b="0" strike="noStrike" spc="-1" dirty="0">
              <a:latin typeface="Arial"/>
            </a:endParaRPr>
          </a:p>
          <a:p>
            <a:pPr algn="just"/>
            <a:r>
              <a:rPr lang="el-GR" sz="1800" spc="-1" dirty="0">
                <a:latin typeface="Arial"/>
              </a:rPr>
              <a:t>Τα στάδια του κυνηγιού είναι</a:t>
            </a:r>
            <a:r>
              <a:rPr lang="en-US" sz="1800" spc="-1" dirty="0">
                <a:latin typeface="Arial"/>
              </a:rPr>
              <a:t>:</a:t>
            </a:r>
          </a:p>
          <a:p>
            <a:pPr marL="285750" indent="-285750" algn="just">
              <a:buFont typeface="Arial" panose="020B0604020202020204" pitchFamily="34" charset="0"/>
              <a:buChar char="•"/>
            </a:pPr>
            <a:r>
              <a:rPr lang="en-US" sz="1800" spc="-1" dirty="0">
                <a:latin typeface="Arial"/>
              </a:rPr>
              <a:t>I</a:t>
            </a:r>
            <a:r>
              <a:rPr lang="el-GR" sz="1800" spc="-1" dirty="0">
                <a:latin typeface="Arial"/>
              </a:rPr>
              <a:t>χνηλάτηση και προσέγγιση του θηράματο</a:t>
            </a:r>
            <a:r>
              <a:rPr lang="el-GR" sz="1800" dirty="0">
                <a:effectLst/>
                <a:ea typeface="Calibri" panose="020F0502020204030204" pitchFamily="34" charset="0"/>
              </a:rPr>
              <a:t>ς.</a:t>
            </a:r>
          </a:p>
          <a:p>
            <a:pPr marL="285750" indent="-285750" algn="just">
              <a:buFont typeface="Arial" panose="020B0604020202020204" pitchFamily="34" charset="0"/>
              <a:buChar char="•"/>
            </a:pPr>
            <a:r>
              <a:rPr lang="el-GR" sz="1800" b="0" strike="noStrike" spc="-1" dirty="0">
                <a:latin typeface="Arial"/>
              </a:rPr>
              <a:t>Καταδίωξη και περικύκλωση.</a:t>
            </a:r>
          </a:p>
          <a:p>
            <a:pPr marL="285750" indent="-285750" algn="just">
              <a:buFont typeface="Arial" panose="020B0604020202020204" pitchFamily="34" charset="0"/>
              <a:buChar char="•"/>
            </a:pPr>
            <a:r>
              <a:rPr lang="el-GR" sz="1800" spc="-1" dirty="0">
                <a:latin typeface="Arial"/>
              </a:rPr>
              <a:t>Επίθεση.</a:t>
            </a:r>
          </a:p>
          <a:p>
            <a:pPr marL="285750" indent="-285750" algn="just">
              <a:buFont typeface="Arial" panose="020B0604020202020204" pitchFamily="34" charset="0"/>
              <a:buChar char="•"/>
            </a:pPr>
            <a:endParaRPr lang="el-GR" sz="1800" b="0" strike="noStrike" spc="-1" dirty="0">
              <a:latin typeface="Arial"/>
            </a:endParaRPr>
          </a:p>
          <a:p>
            <a:pPr marL="285750" indent="-285750" algn="just">
              <a:buFont typeface="Arial" panose="020B0604020202020204" pitchFamily="34" charset="0"/>
              <a:buChar char="•"/>
            </a:pPr>
            <a:endParaRPr lang="en-US" sz="1800" b="0" strike="noStrike" spc="-1" dirty="0">
              <a:latin typeface="Arial"/>
            </a:endParaRPr>
          </a:p>
        </p:txBody>
      </p:sp>
      <p:pic>
        <p:nvPicPr>
          <p:cNvPr id="4" name="Picture 3">
            <a:extLst>
              <a:ext uri="{FF2B5EF4-FFF2-40B4-BE49-F238E27FC236}">
                <a16:creationId xmlns:a16="http://schemas.microsoft.com/office/drawing/2014/main" id="{CC758E96-5037-4083-A61E-A4A6E489E8E3}"/>
              </a:ext>
            </a:extLst>
          </p:cNvPr>
          <p:cNvPicPr>
            <a:picLocks noChangeAspect="1"/>
          </p:cNvPicPr>
          <p:nvPr/>
        </p:nvPicPr>
        <p:blipFill>
          <a:blip r:embed="rId2"/>
          <a:stretch>
            <a:fillRect/>
          </a:stretch>
        </p:blipFill>
        <p:spPr>
          <a:xfrm>
            <a:off x="3352500" y="2896006"/>
            <a:ext cx="5486400" cy="299148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77" name="PlaceHolder 2"/>
          <p:cNvSpPr>
            <a:spLocks noGrp="1"/>
          </p:cNvSpPr>
          <p:nvPr>
            <p:ph type="subTitle"/>
          </p:nvPr>
        </p:nvSpPr>
        <p:spPr>
          <a:xfrm>
            <a:off x="1523880" y="534572"/>
            <a:ext cx="9143640" cy="4722868"/>
          </a:xfrm>
          <a:prstGeom prst="rect">
            <a:avLst/>
          </a:prstGeom>
          <a:noFill/>
          <a:ln w="0">
            <a:noFill/>
          </a:ln>
        </p:spPr>
        <p:txBody>
          <a:bodyPr anchor="t">
            <a:noAutofit/>
          </a:bodyPr>
          <a:lstStyle/>
          <a:p>
            <a:pPr algn="just">
              <a:buNone/>
            </a:pPr>
            <a:r>
              <a:rPr lang="el-GR" sz="1800" b="0" strike="noStrike" spc="-1" dirty="0">
                <a:latin typeface="Arial"/>
              </a:rPr>
              <a:t>Τα βήματα αυτά μαθηματικόποιούνται ω</a:t>
            </a:r>
            <a:r>
              <a:rPr lang="el-GR" sz="1800" dirty="0">
                <a:effectLst/>
                <a:ea typeface="Calibri" panose="020F0502020204030204" pitchFamily="34" charset="0"/>
              </a:rPr>
              <a:t>ς εξής</a:t>
            </a:r>
            <a:r>
              <a:rPr lang="en-US" sz="1800" dirty="0">
                <a:effectLst/>
                <a:ea typeface="Calibri" panose="020F0502020204030204" pitchFamily="34" charset="0"/>
              </a:rPr>
              <a:t>:</a:t>
            </a:r>
          </a:p>
          <a:p>
            <a:pPr algn="just"/>
            <a:endParaRPr lang="el-GR" sz="1800" b="0" strike="noStrike" spc="-1" dirty="0">
              <a:latin typeface="Arial"/>
            </a:endParaRPr>
          </a:p>
          <a:p>
            <a:pPr marL="285750" indent="-285750" algn="just">
              <a:buFont typeface="Arial" panose="020B0604020202020204" pitchFamily="34" charset="0"/>
              <a:buChar char="•"/>
            </a:pPr>
            <a:r>
              <a:rPr lang="el-GR" sz="1800" spc="-1" dirty="0">
                <a:latin typeface="Arial"/>
              </a:rPr>
              <a:t>Περικύκλωση. Προτείνονται οι σχέσει</a:t>
            </a:r>
            <a:r>
              <a:rPr lang="el-GR" sz="1800" dirty="0">
                <a:effectLst/>
                <a:ea typeface="Calibri" panose="020F0502020204030204" pitchFamily="34" charset="0"/>
              </a:rPr>
              <a:t>ς</a:t>
            </a:r>
            <a:r>
              <a:rPr lang="en-US" sz="1800" dirty="0">
                <a:effectLst/>
                <a:ea typeface="Calibri" panose="020F0502020204030204" pitchFamily="34" charset="0"/>
              </a:rPr>
              <a:t>:</a:t>
            </a: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algn="just"/>
            <a:r>
              <a:rPr lang="en-US" sz="1800" spc="-1" dirty="0">
                <a:latin typeface="Arial"/>
              </a:rPr>
              <a:t>,</a:t>
            </a:r>
            <a:r>
              <a:rPr lang="el-GR" sz="1800" spc="-1" dirty="0">
                <a:latin typeface="Arial"/>
              </a:rPr>
              <a:t>όπου </a:t>
            </a:r>
            <a:r>
              <a:rPr lang="el-GR" sz="1800" i="1" spc="-1" dirty="0">
                <a:latin typeface="Arial"/>
              </a:rPr>
              <a:t>Χ</a:t>
            </a:r>
            <a:r>
              <a:rPr lang="en-US" sz="1800" i="1" spc="-1" baseline="-25000" dirty="0">
                <a:latin typeface="Arial"/>
              </a:rPr>
              <a:t>p</a:t>
            </a:r>
            <a:r>
              <a:rPr lang="en-US" sz="1800" i="1" spc="-1" dirty="0">
                <a:latin typeface="Arial"/>
              </a:rPr>
              <a:t> </a:t>
            </a:r>
            <a:r>
              <a:rPr lang="el-GR" sz="1800" spc="-1" dirty="0">
                <a:latin typeface="Arial"/>
              </a:rPr>
              <a:t>το διάνυσμα θέση</a:t>
            </a:r>
            <a:r>
              <a:rPr lang="el-GR" sz="1800" dirty="0">
                <a:effectLst/>
                <a:ea typeface="Calibri" panose="020F0502020204030204" pitchFamily="34" charset="0"/>
              </a:rPr>
              <a:t>ς του θηράματος, </a:t>
            </a:r>
            <a:r>
              <a:rPr lang="el-GR" sz="1800" i="1" dirty="0">
                <a:effectLst/>
                <a:ea typeface="Calibri" panose="020F0502020204030204" pitchFamily="34" charset="0"/>
              </a:rPr>
              <a:t>Χ</a:t>
            </a:r>
            <a:r>
              <a:rPr lang="el-GR" sz="1800" dirty="0">
                <a:effectLst/>
                <a:ea typeface="Calibri" panose="020F0502020204030204" pitchFamily="34" charset="0"/>
              </a:rPr>
              <a:t>  το διάνυσμα θέσης του λύκου. Τα στοιχεία του </a:t>
            </a:r>
            <a:r>
              <a:rPr lang="el-GR" sz="1800" i="1" dirty="0">
                <a:effectLst/>
                <a:ea typeface="Calibri" panose="020F0502020204030204" pitchFamily="34" charset="0"/>
              </a:rPr>
              <a:t>α</a:t>
            </a:r>
            <a:r>
              <a:rPr lang="el-GR" sz="1800" dirty="0">
                <a:effectLst/>
                <a:ea typeface="Calibri" panose="020F0502020204030204" pitchFamily="34" charset="0"/>
              </a:rPr>
              <a:t> μειώνονται γραμμικά από το 2 ως το 0, </a:t>
            </a:r>
            <a:r>
              <a:rPr lang="el-GR" sz="1800" dirty="0">
                <a:ea typeface="Calibri" panose="020F0502020204030204" pitchFamily="34" charset="0"/>
              </a:rPr>
              <a:t>ενώ </a:t>
            </a:r>
            <a:r>
              <a:rPr lang="el-GR" sz="1800" dirty="0">
                <a:effectLst/>
                <a:ea typeface="Calibri" panose="020F0502020204030204" pitchFamily="34" charset="0"/>
              </a:rPr>
              <a:t>τα </a:t>
            </a:r>
            <a:r>
              <a:rPr lang="en-US" sz="1800" i="1" dirty="0">
                <a:effectLst/>
                <a:ea typeface="Calibri" panose="020F0502020204030204" pitchFamily="34" charset="0"/>
              </a:rPr>
              <a:t>r</a:t>
            </a:r>
            <a:r>
              <a:rPr lang="en-US" sz="1800" i="1" baseline="-25000" dirty="0">
                <a:effectLst/>
                <a:ea typeface="Calibri" panose="020F0502020204030204" pitchFamily="34" charset="0"/>
              </a:rPr>
              <a:t>1</a:t>
            </a:r>
            <a:r>
              <a:rPr lang="en-US" sz="1800" i="1" dirty="0">
                <a:effectLst/>
                <a:ea typeface="Calibri" panose="020F0502020204030204" pitchFamily="34" charset="0"/>
              </a:rPr>
              <a:t> , </a:t>
            </a:r>
            <a:r>
              <a:rPr lang="en-US" sz="1800" i="1" dirty="0">
                <a:ea typeface="Calibri" panose="020F0502020204030204" pitchFamily="34" charset="0"/>
              </a:rPr>
              <a:t>r</a:t>
            </a:r>
            <a:r>
              <a:rPr lang="en-US" sz="1800" i="1" baseline="-25000" dirty="0">
                <a:ea typeface="Calibri" panose="020F0502020204030204" pitchFamily="34" charset="0"/>
              </a:rPr>
              <a:t>2 </a:t>
            </a:r>
            <a:r>
              <a:rPr lang="en-US" sz="1800" i="1" dirty="0">
                <a:ea typeface="Calibri" panose="020F0502020204030204" pitchFamily="34" charset="0"/>
              </a:rPr>
              <a:t> </a:t>
            </a:r>
            <a:r>
              <a:rPr lang="el-GR" sz="1800" dirty="0">
                <a:ea typeface="Calibri" panose="020F0502020204030204" pitchFamily="34" charset="0"/>
              </a:rPr>
              <a:t>είναι διανύσματα με τυχαίε</a:t>
            </a:r>
            <a:r>
              <a:rPr lang="el-GR" sz="1800" dirty="0">
                <a:effectLst/>
                <a:ea typeface="Calibri" panose="020F0502020204030204" pitchFamily="34" charset="0"/>
              </a:rPr>
              <a:t>ς τιμές στο [0,1].</a:t>
            </a:r>
            <a:r>
              <a:rPr lang="el-GR" sz="1800" spc="-1" dirty="0">
                <a:latin typeface="Arial"/>
              </a:rPr>
              <a:t> Το διάνυσμα </a:t>
            </a:r>
            <a:r>
              <a:rPr lang="en-US" sz="1800" i="1" spc="-1" dirty="0">
                <a:latin typeface="Arial"/>
              </a:rPr>
              <a:t>C</a:t>
            </a:r>
            <a:r>
              <a:rPr lang="en-US" sz="1800" spc="-1" dirty="0">
                <a:latin typeface="Arial"/>
              </a:rPr>
              <a:t> </a:t>
            </a:r>
            <a:r>
              <a:rPr lang="el-GR" sz="1800" spc="-1" dirty="0">
                <a:latin typeface="Arial"/>
              </a:rPr>
              <a:t>παίρνει αποκλειστικά τυχαίε</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spc="-1" dirty="0">
                <a:latin typeface="Arial"/>
              </a:rPr>
              <a:t> τιμέ</a:t>
            </a:r>
            <a:r>
              <a:rPr lang="el-GR" sz="1800" kern="1200" dirty="0">
                <a:solidFill>
                  <a:srgbClr val="000000"/>
                </a:solidFill>
                <a:effectLst/>
                <a:latin typeface="Arial" panose="020B0604020202020204" pitchFamily="34" charset="0"/>
                <a:ea typeface="Calibri" panose="020F0502020204030204" pitchFamily="34" charset="0"/>
                <a:cs typeface="+mj-cs"/>
              </a:rPr>
              <a:t>ς. Όταν </a:t>
            </a:r>
            <a:r>
              <a:rPr lang="en-US" sz="1800" kern="1200" dirty="0">
                <a:solidFill>
                  <a:srgbClr val="000000"/>
                </a:solidFill>
                <a:effectLst/>
                <a:latin typeface="Arial" panose="020B0604020202020204" pitchFamily="34" charset="0"/>
                <a:ea typeface="Calibri" panose="020F0502020204030204" pitchFamily="34" charset="0"/>
                <a:cs typeface="+mj-cs"/>
              </a:rPr>
              <a:t>C&gt;</a:t>
            </a:r>
            <a:r>
              <a:rPr lang="el-GR" sz="1800" kern="1200" dirty="0">
                <a:solidFill>
                  <a:srgbClr val="000000"/>
                </a:solidFill>
                <a:effectLst/>
                <a:latin typeface="Arial" panose="020B0604020202020204" pitchFamily="34" charset="0"/>
                <a:ea typeface="Calibri" panose="020F0502020204030204" pitchFamily="34" charset="0"/>
                <a:cs typeface="+mj-cs"/>
              </a:rPr>
              <a:t>1</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kern="1200" dirty="0">
                <a:solidFill>
                  <a:srgbClr val="000000"/>
                </a:solidFill>
                <a:effectLst/>
                <a:latin typeface="Arial" panose="020B0604020202020204" pitchFamily="34" charset="0"/>
                <a:ea typeface="Calibri" panose="020F0502020204030204" pitchFamily="34" charset="0"/>
                <a:cs typeface="+mj-cs"/>
              </a:rPr>
              <a:t>ή </a:t>
            </a:r>
            <a:r>
              <a:rPr lang="en-US" sz="1800" kern="1200" dirty="0">
                <a:solidFill>
                  <a:srgbClr val="000000"/>
                </a:solidFill>
                <a:effectLst/>
                <a:latin typeface="Arial" panose="020B0604020202020204" pitchFamily="34" charset="0"/>
                <a:ea typeface="Calibri" panose="020F0502020204030204" pitchFamily="34" charset="0"/>
                <a:cs typeface="+mj-cs"/>
              </a:rPr>
              <a:t>C&lt;1</a:t>
            </a:r>
            <a:r>
              <a:rPr lang="el-GR" sz="1800" kern="1200" dirty="0">
                <a:solidFill>
                  <a:srgbClr val="000000"/>
                </a:solidFill>
                <a:effectLst/>
                <a:latin typeface="Arial" panose="020B0604020202020204" pitchFamily="34" charset="0"/>
                <a:ea typeface="Calibri" panose="020F0502020204030204" pitchFamily="34" charset="0"/>
                <a:cs typeface="+mj-cs"/>
              </a:rPr>
              <a:t>, με βάση την (18) το θήραμα καθορίζει την απόσταση του από την αγέλη. Αυτό αυξάνει την τυχαίοτητα του αλγορίθμου και βοηθά στην αποφυγή τοπικών ακροτάτων.</a:t>
            </a:r>
            <a:endParaRPr lang="en-US" sz="1800" spc="-1" dirty="0">
              <a:latin typeface="Arial"/>
            </a:endParaRPr>
          </a:p>
        </p:txBody>
      </p:sp>
      <p:pic>
        <p:nvPicPr>
          <p:cNvPr id="3" name="Picture 2">
            <a:extLst>
              <a:ext uri="{FF2B5EF4-FFF2-40B4-BE49-F238E27FC236}">
                <a16:creationId xmlns:a16="http://schemas.microsoft.com/office/drawing/2014/main" id="{6DAF9524-736C-4EFC-ABDD-E94449691C2A}"/>
              </a:ext>
            </a:extLst>
          </p:cNvPr>
          <p:cNvPicPr>
            <a:picLocks noChangeAspect="1"/>
          </p:cNvPicPr>
          <p:nvPr/>
        </p:nvPicPr>
        <p:blipFill>
          <a:blip r:embed="rId2"/>
          <a:stretch>
            <a:fillRect/>
          </a:stretch>
        </p:blipFill>
        <p:spPr>
          <a:xfrm>
            <a:off x="1523879" y="1600560"/>
            <a:ext cx="2162175" cy="440832"/>
          </a:xfrm>
          <a:prstGeom prst="rect">
            <a:avLst/>
          </a:prstGeom>
        </p:spPr>
      </p:pic>
      <p:pic>
        <p:nvPicPr>
          <p:cNvPr id="6" name="Picture 5">
            <a:extLst>
              <a:ext uri="{FF2B5EF4-FFF2-40B4-BE49-F238E27FC236}">
                <a16:creationId xmlns:a16="http://schemas.microsoft.com/office/drawing/2014/main" id="{4DD9D768-131B-49AF-A52D-08B59165C5CF}"/>
              </a:ext>
            </a:extLst>
          </p:cNvPr>
          <p:cNvPicPr>
            <a:picLocks noChangeAspect="1"/>
          </p:cNvPicPr>
          <p:nvPr/>
        </p:nvPicPr>
        <p:blipFill>
          <a:blip r:embed="rId3"/>
          <a:stretch>
            <a:fillRect/>
          </a:stretch>
        </p:blipFill>
        <p:spPr>
          <a:xfrm>
            <a:off x="1523880" y="2354331"/>
            <a:ext cx="2382592" cy="440832"/>
          </a:xfrm>
          <a:prstGeom prst="rect">
            <a:avLst/>
          </a:prstGeom>
        </p:spPr>
      </p:pic>
      <p:pic>
        <p:nvPicPr>
          <p:cNvPr id="8" name="Picture 7">
            <a:extLst>
              <a:ext uri="{FF2B5EF4-FFF2-40B4-BE49-F238E27FC236}">
                <a16:creationId xmlns:a16="http://schemas.microsoft.com/office/drawing/2014/main" id="{592B42F6-284F-4C86-A264-883FDE31441A}"/>
              </a:ext>
            </a:extLst>
          </p:cNvPr>
          <p:cNvPicPr>
            <a:picLocks noChangeAspect="1"/>
          </p:cNvPicPr>
          <p:nvPr/>
        </p:nvPicPr>
        <p:blipFill>
          <a:blip r:embed="rId4"/>
          <a:stretch>
            <a:fillRect/>
          </a:stretch>
        </p:blipFill>
        <p:spPr>
          <a:xfrm>
            <a:off x="1666754" y="3179695"/>
            <a:ext cx="1871575" cy="10314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79" name="PlaceHolder 2"/>
          <p:cNvSpPr>
            <a:spLocks noGrp="1"/>
          </p:cNvSpPr>
          <p:nvPr>
            <p:ph type="subTitle"/>
          </p:nvPr>
        </p:nvSpPr>
        <p:spPr>
          <a:xfrm>
            <a:off x="1523880" y="596348"/>
            <a:ext cx="9143640" cy="4661092"/>
          </a:xfrm>
          <a:prstGeom prst="rect">
            <a:avLst/>
          </a:prstGeom>
          <a:noFill/>
          <a:ln w="0">
            <a:noFill/>
          </a:ln>
        </p:spPr>
        <p:txBody>
          <a:bodyPr anchor="t">
            <a:noAutofit/>
          </a:bodyPr>
          <a:lstStyle/>
          <a:p>
            <a:pPr marL="285750" indent="-285750" algn="just">
              <a:buFont typeface="Arial" panose="020B0604020202020204" pitchFamily="34" charset="0"/>
              <a:buChar char="•"/>
            </a:pPr>
            <a:r>
              <a:rPr lang="el-GR" sz="1800" spc="-1" dirty="0">
                <a:latin typeface="Arial"/>
              </a:rPr>
              <a:t>Καταδίωξη. Η θέση του θηράματο</a:t>
            </a:r>
            <a:r>
              <a:rPr lang="el-GR" sz="1800" dirty="0">
                <a:effectLst/>
                <a:ea typeface="Calibri" panose="020F0502020204030204" pitchFamily="34" charset="0"/>
              </a:rPr>
              <a:t>ς (λύση του προβλήματος) θεωρείται άγνωστη. Κρατάμε τις καλύτερες θέσεις των </a:t>
            </a:r>
            <a:r>
              <a:rPr lang="en-US" sz="1800" dirty="0">
                <a:effectLst/>
                <a:ea typeface="Calibri" panose="020F0502020204030204" pitchFamily="34" charset="0"/>
              </a:rPr>
              <a:t>alpha, beta, delta, </a:t>
            </a:r>
            <a:r>
              <a:rPr lang="el-GR" sz="1800" dirty="0">
                <a:effectLst/>
                <a:ea typeface="Calibri" panose="020F0502020204030204" pitchFamily="34" charset="0"/>
              </a:rPr>
              <a:t>και επιβάλουμε σε όλα τα υπόλοιπα μέλη την ανανέωση των θέσεων τους με βάση αυτές.</a:t>
            </a:r>
            <a:endParaRPr lang="en-US" sz="1800" dirty="0">
              <a:effectLst/>
              <a:ea typeface="Calibri" panose="020F0502020204030204" pitchFamily="34" charset="0"/>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endParaRPr lang="en-US" sz="1800" b="0" strike="noStrike" spc="-1" dirty="0">
              <a:latin typeface="Arial"/>
            </a:endParaRPr>
          </a:p>
          <a:p>
            <a:pPr marL="285750" indent="-285750" algn="just">
              <a:buFont typeface="Arial" panose="020B0604020202020204" pitchFamily="34" charset="0"/>
              <a:buChar char="•"/>
            </a:pPr>
            <a:endParaRPr lang="en-US" sz="1800" spc="-1" dirty="0">
              <a:latin typeface="Arial"/>
            </a:endParaRPr>
          </a:p>
          <a:p>
            <a:pPr marL="285750" indent="-285750" algn="just">
              <a:buFont typeface="Arial" panose="020B0604020202020204" pitchFamily="34" charset="0"/>
              <a:buChar char="•"/>
            </a:pPr>
            <a:r>
              <a:rPr lang="el-GR" sz="1800" spc="-1" dirty="0">
                <a:latin typeface="Arial"/>
              </a:rPr>
              <a:t>Επίθεση.</a:t>
            </a:r>
            <a:r>
              <a:rPr lang="en-US" sz="1800" spc="-1" dirty="0">
                <a:latin typeface="Arial"/>
              </a:rPr>
              <a:t> </a:t>
            </a:r>
            <a:r>
              <a:rPr lang="el-GR" sz="1800" spc="-1" dirty="0">
                <a:latin typeface="Arial"/>
              </a:rPr>
              <a:t>Η ακινητοποίηση του στόχου επιτυγχάνεται με τη μείωση τη</a:t>
            </a:r>
            <a:r>
              <a:rPr lang="el-GR" sz="1800" dirty="0">
                <a:effectLst/>
                <a:ea typeface="Calibri" panose="020F0502020204030204" pitchFamily="34" charset="0"/>
              </a:rPr>
              <a:t>ς μεταβλητής </a:t>
            </a:r>
            <a:r>
              <a:rPr lang="el-GR" sz="1800" i="1" dirty="0">
                <a:effectLst/>
                <a:ea typeface="Calibri" panose="020F0502020204030204" pitchFamily="34" charset="0"/>
              </a:rPr>
              <a:t>α</a:t>
            </a:r>
            <a:r>
              <a:rPr lang="el-GR" sz="1800" dirty="0">
                <a:effectLst/>
                <a:ea typeface="Calibri" panose="020F0502020204030204" pitchFamily="34" charset="0"/>
              </a:rPr>
              <a:t>. Καθώς αυτή μείωνεται,το </a:t>
            </a:r>
            <a:r>
              <a:rPr lang="el-GR" sz="1800" i="1" dirty="0">
                <a:effectLst/>
                <a:ea typeface="Calibri" panose="020F0502020204030204" pitchFamily="34" charset="0"/>
              </a:rPr>
              <a:t>Α </a:t>
            </a:r>
            <a:r>
              <a:rPr lang="el-GR" sz="1800" dirty="0">
                <a:effectLst/>
                <a:ea typeface="Calibri" panose="020F0502020204030204" pitchFamily="34" charset="0"/>
              </a:rPr>
              <a:t>αρχίζει να παίρνει τιμές στο [-1,1]. Αυτές οι τιμές οδηγούν σε νέες θέσεις οι οποίες είναι πιο κοντά στο θήραμα.</a:t>
            </a:r>
          </a:p>
          <a:p>
            <a:pPr marL="285750" indent="-285750" algn="just">
              <a:buFont typeface="Arial" panose="020B0604020202020204" pitchFamily="34" charset="0"/>
              <a:buChar char="•"/>
            </a:pPr>
            <a:endParaRPr lang="en-US" sz="1800" b="0" strike="noStrike" spc="-1" dirty="0">
              <a:latin typeface="Arial"/>
            </a:endParaRPr>
          </a:p>
        </p:txBody>
      </p:sp>
      <p:pic>
        <p:nvPicPr>
          <p:cNvPr id="3" name="Picture 2">
            <a:extLst>
              <a:ext uri="{FF2B5EF4-FFF2-40B4-BE49-F238E27FC236}">
                <a16:creationId xmlns:a16="http://schemas.microsoft.com/office/drawing/2014/main" id="{B50ED6D4-FEBC-4027-8431-54C98EDF2189}"/>
              </a:ext>
            </a:extLst>
          </p:cNvPr>
          <p:cNvPicPr>
            <a:picLocks noChangeAspect="1"/>
          </p:cNvPicPr>
          <p:nvPr/>
        </p:nvPicPr>
        <p:blipFill>
          <a:blip r:embed="rId2"/>
          <a:stretch>
            <a:fillRect/>
          </a:stretch>
        </p:blipFill>
        <p:spPr>
          <a:xfrm>
            <a:off x="1523880" y="1778276"/>
            <a:ext cx="5312894" cy="1892576"/>
          </a:xfrm>
          <a:prstGeom prst="rect">
            <a:avLst/>
          </a:prstGeom>
        </p:spPr>
      </p:pic>
      <p:pic>
        <p:nvPicPr>
          <p:cNvPr id="9" name="Picture 8">
            <a:extLst>
              <a:ext uri="{FF2B5EF4-FFF2-40B4-BE49-F238E27FC236}">
                <a16:creationId xmlns:a16="http://schemas.microsoft.com/office/drawing/2014/main" id="{AE3AF7B5-275D-4317-9CF7-3E1FE9ED46D6}"/>
              </a:ext>
            </a:extLst>
          </p:cNvPr>
          <p:cNvPicPr>
            <a:picLocks noChangeAspect="1"/>
          </p:cNvPicPr>
          <p:nvPr/>
        </p:nvPicPr>
        <p:blipFill>
          <a:blip r:embed="rId3"/>
          <a:stretch>
            <a:fillRect/>
          </a:stretch>
        </p:blipFill>
        <p:spPr>
          <a:xfrm>
            <a:off x="4228800" y="4829643"/>
            <a:ext cx="3733800" cy="16097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17AB-2113-4D80-BA5B-104A49B59EE5}"/>
              </a:ext>
            </a:extLst>
          </p:cNvPr>
          <p:cNvSpPr>
            <a:spLocks noGrp="1"/>
          </p:cNvSpPr>
          <p:nvPr>
            <p:ph type="title"/>
          </p:nvPr>
        </p:nvSpPr>
        <p:spPr>
          <a:xfrm>
            <a:off x="937953" y="2858610"/>
            <a:ext cx="9143640" cy="2622183"/>
          </a:xfrm>
        </p:spPr>
        <p:txBody>
          <a:bodyPr/>
          <a:lstStyle/>
          <a:p>
            <a:r>
              <a:rPr lang="en-US" sz="2800" dirty="0"/>
              <a:t>RF Energy Harvesting</a:t>
            </a:r>
            <a:br>
              <a:rPr lang="en-US" sz="2800" dirty="0"/>
            </a:br>
            <a:r>
              <a:rPr lang="el-GR" sz="2800" dirty="0"/>
              <a:t>Αλγόριθμοι βελτιστοποίησης</a:t>
            </a:r>
            <a:br>
              <a:rPr lang="en-US" sz="2800" dirty="0"/>
            </a:br>
            <a:r>
              <a:rPr lang="el-GR" sz="2800" dirty="0"/>
              <a:t>Κεραίες</a:t>
            </a:r>
            <a:br>
              <a:rPr lang="el-GR" sz="2800" dirty="0"/>
            </a:br>
            <a:r>
              <a:rPr lang="en-US" sz="2800" dirty="0"/>
              <a:t>HFSS-</a:t>
            </a:r>
            <a:r>
              <a:rPr lang="en-US" sz="2800" dirty="0" err="1"/>
              <a:t>Matlab</a:t>
            </a:r>
            <a:r>
              <a:rPr lang="en-US" sz="2800" dirty="0"/>
              <a:t> API</a:t>
            </a:r>
            <a:br>
              <a:rPr lang="el-GR" sz="2800" dirty="0"/>
            </a:br>
            <a:r>
              <a:rPr lang="el-GR" sz="2800" dirty="0"/>
              <a:t>Αποτελέσματα</a:t>
            </a:r>
            <a:br>
              <a:rPr lang="el-GR" sz="2800" dirty="0"/>
            </a:br>
            <a:br>
              <a:rPr lang="el-GR" sz="1100" b="1" dirty="0"/>
            </a:br>
            <a:br>
              <a:rPr lang="en-US" sz="2800" dirty="0"/>
            </a:br>
            <a:br>
              <a:rPr lang="el-GR" sz="3600" dirty="0"/>
            </a:br>
            <a:endParaRPr lang="en-US" sz="3600" dirty="0"/>
          </a:p>
        </p:txBody>
      </p:sp>
      <p:sp>
        <p:nvSpPr>
          <p:cNvPr id="3" name="Content Placeholder 2">
            <a:extLst>
              <a:ext uri="{FF2B5EF4-FFF2-40B4-BE49-F238E27FC236}">
                <a16:creationId xmlns:a16="http://schemas.microsoft.com/office/drawing/2014/main" id="{E8DB3DF2-B4A8-4980-BB54-8D4EC00955C2}"/>
              </a:ext>
            </a:extLst>
          </p:cNvPr>
          <p:cNvSpPr>
            <a:spLocks noGrp="1"/>
          </p:cNvSpPr>
          <p:nvPr>
            <p:ph/>
          </p:nvPr>
        </p:nvSpPr>
        <p:spPr>
          <a:xfrm>
            <a:off x="937953" y="1080738"/>
            <a:ext cx="10972440" cy="1103169"/>
          </a:xfrm>
        </p:spPr>
        <p:txBody>
          <a:bodyPr/>
          <a:lstStyle/>
          <a:p>
            <a:pPr marL="0" indent="0">
              <a:buNone/>
            </a:pPr>
            <a:r>
              <a:rPr lang="el-GR" sz="2800" dirty="0"/>
              <a:t>Περιεχόμενα</a:t>
            </a:r>
            <a:r>
              <a:rPr lang="en-US" sz="2800" dirty="0"/>
              <a:t>:</a:t>
            </a:r>
          </a:p>
          <a:p>
            <a:pPr marL="0" indent="0">
              <a:buNone/>
            </a:pPr>
            <a:endParaRPr lang="en-US" dirty="0"/>
          </a:p>
        </p:txBody>
      </p:sp>
    </p:spTree>
    <p:extLst>
      <p:ext uri="{BB962C8B-B14F-4D97-AF65-F5344CB8AC3E}">
        <p14:creationId xmlns:p14="http://schemas.microsoft.com/office/powerpoint/2010/main" val="61463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81" name="PlaceHolder 2"/>
          <p:cNvSpPr>
            <a:spLocks noGrp="1"/>
          </p:cNvSpPr>
          <p:nvPr>
            <p:ph type="subTitle"/>
          </p:nvPr>
        </p:nvSpPr>
        <p:spPr>
          <a:xfrm>
            <a:off x="1523880" y="530087"/>
            <a:ext cx="9143640" cy="4727353"/>
          </a:xfrm>
          <a:prstGeom prst="rect">
            <a:avLst/>
          </a:prstGeom>
          <a:noFill/>
          <a:ln w="0">
            <a:noFill/>
          </a:ln>
        </p:spPr>
        <p:txBody>
          <a:bodyPr anchor="t">
            <a:noAutofit/>
          </a:bodyPr>
          <a:lstStyle/>
          <a:p>
            <a:pPr algn="just">
              <a:buNone/>
            </a:pPr>
            <a:r>
              <a:rPr lang="el-GR" sz="1800" spc="-1" dirty="0">
                <a:latin typeface="Arial"/>
              </a:rPr>
              <a:t>     </a:t>
            </a:r>
            <a:endParaRPr lang="en-US" sz="1800" b="0" strike="noStrike" spc="-1" dirty="0">
              <a:latin typeface="Arial"/>
            </a:endParaRPr>
          </a:p>
        </p:txBody>
      </p:sp>
      <p:pic>
        <p:nvPicPr>
          <p:cNvPr id="3" name="Picture 2">
            <a:extLst>
              <a:ext uri="{FF2B5EF4-FFF2-40B4-BE49-F238E27FC236}">
                <a16:creationId xmlns:a16="http://schemas.microsoft.com/office/drawing/2014/main" id="{B9F61484-76BC-4970-B960-BCD515895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880" y="1064427"/>
            <a:ext cx="6448425" cy="38195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83" name="PlaceHolder 2"/>
          <p:cNvSpPr>
            <a:spLocks noGrp="1"/>
          </p:cNvSpPr>
          <p:nvPr>
            <p:ph type="subTitle"/>
          </p:nvPr>
        </p:nvSpPr>
        <p:spPr>
          <a:xfrm>
            <a:off x="1523880" y="516835"/>
            <a:ext cx="9143640" cy="5592417"/>
          </a:xfrm>
          <a:prstGeom prst="rect">
            <a:avLst/>
          </a:prstGeom>
          <a:noFill/>
          <a:ln w="0">
            <a:noFill/>
          </a:ln>
        </p:spPr>
        <p:txBody>
          <a:bodyPr anchor="t">
            <a:noAutofit/>
          </a:bodyPr>
          <a:lstStyle/>
          <a:p>
            <a:pPr>
              <a:buNone/>
            </a:pPr>
            <a:r>
              <a:rPr lang="en-US" sz="3200" dirty="0"/>
              <a:t>Moth Swarm Algorithm</a:t>
            </a:r>
            <a:r>
              <a:rPr lang="el-GR" sz="3200" dirty="0"/>
              <a:t> </a:t>
            </a:r>
            <a:r>
              <a:rPr lang="el-GR" sz="2000" dirty="0"/>
              <a:t>[4]</a:t>
            </a:r>
            <a:endParaRPr lang="en-US" sz="2000" dirty="0"/>
          </a:p>
          <a:p>
            <a:pPr>
              <a:buNone/>
            </a:pPr>
            <a:endParaRPr lang="en-US" sz="3200" spc="-1" dirty="0">
              <a:latin typeface="Arial"/>
            </a:endParaRPr>
          </a:p>
          <a:p>
            <a:pPr algn="just">
              <a:buNone/>
            </a:pPr>
            <a:r>
              <a:rPr lang="el-GR" sz="1800" spc="-1" dirty="0">
                <a:latin typeface="Arial"/>
              </a:rPr>
              <a:t>Οι νυχτοπεταλούδε</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kern="1200" spc="-1" dirty="0">
                <a:solidFill>
                  <a:srgbClr val="000000"/>
                </a:solidFill>
                <a:effectLst/>
                <a:latin typeface="Arial"/>
                <a:ea typeface="Calibri" panose="020F0502020204030204" pitchFamily="34" charset="0"/>
                <a:cs typeface="+mj-cs"/>
              </a:rPr>
              <a:t> αποτελούνται από 160000 είδη με την πλειοψηφία του</a:t>
            </a:r>
            <a:r>
              <a:rPr lang="el-GR" sz="1800" dirty="0">
                <a:effectLst/>
                <a:ea typeface="Calibri" panose="020F0502020204030204" pitchFamily="34" charset="0"/>
              </a:rPr>
              <a:t>ς</a:t>
            </a:r>
            <a:r>
              <a:rPr lang="en-US" sz="1800" dirty="0">
                <a:effectLst/>
                <a:ea typeface="Calibri" panose="020F0502020204030204" pitchFamily="34" charset="0"/>
              </a:rPr>
              <a:t> </a:t>
            </a:r>
            <a:r>
              <a:rPr lang="el-GR" sz="1800" dirty="0">
                <a:effectLst/>
                <a:ea typeface="Calibri" panose="020F0502020204030204" pitchFamily="34" charset="0"/>
              </a:rPr>
              <a:t>να ε</a:t>
            </a:r>
            <a:r>
              <a:rPr lang="el-GR" sz="1800" dirty="0">
                <a:ea typeface="Calibri" panose="020F0502020204030204" pitchFamily="34" charset="0"/>
              </a:rPr>
              <a:t>ί</a:t>
            </a:r>
            <a:r>
              <a:rPr lang="el-GR" sz="1800" dirty="0">
                <a:effectLst/>
                <a:ea typeface="Calibri" panose="020F0502020204030204" pitchFamily="34" charset="0"/>
              </a:rPr>
              <a:t>ναι νυχτόβια. Ανάμεσα στα κυριότερα χαρακτηριστικά του</a:t>
            </a:r>
            <a:r>
              <a:rPr lang="el-GR" sz="1800" kern="1200" dirty="0">
                <a:solidFill>
                  <a:srgbClr val="000000"/>
                </a:solidFill>
                <a:effectLst/>
                <a:latin typeface="Arial" panose="020B0604020202020204" pitchFamily="34" charset="0"/>
                <a:ea typeface="Calibri" panose="020F0502020204030204" pitchFamily="34" charset="0"/>
                <a:cs typeface="+mj-cs"/>
              </a:rPr>
              <a:t>ς είναι η φωτοταξία και οι κινήσεις </a:t>
            </a:r>
            <a:r>
              <a:rPr lang="en-US" sz="1800" dirty="0">
                <a:solidFill>
                  <a:srgbClr val="131413"/>
                </a:solidFill>
                <a:effectLst/>
                <a:latin typeface="Times New Roman" panose="02020603050405020304" pitchFamily="18" charset="0"/>
                <a:ea typeface="Calibri" panose="020F0502020204030204" pitchFamily="34" charset="0"/>
              </a:rPr>
              <a:t>L</a:t>
            </a:r>
            <a:r>
              <a:rPr lang="el-GR" sz="1800" dirty="0">
                <a:solidFill>
                  <a:srgbClr val="131413"/>
                </a:solidFill>
                <a:effectLst/>
                <a:latin typeface="Times New Roman" panose="02020603050405020304" pitchFamily="18" charset="0"/>
                <a:ea typeface="Calibri" panose="020F0502020204030204" pitchFamily="34" charset="0"/>
              </a:rPr>
              <a:t>é</a:t>
            </a:r>
            <a:r>
              <a:rPr lang="en-US" sz="1800" dirty="0" err="1">
                <a:solidFill>
                  <a:srgbClr val="131413"/>
                </a:solidFill>
                <a:effectLst/>
                <a:latin typeface="Times New Roman" panose="02020603050405020304" pitchFamily="18" charset="0"/>
                <a:ea typeface="Calibri" panose="020F0502020204030204" pitchFamily="34" charset="0"/>
              </a:rPr>
              <a:t>vy</a:t>
            </a:r>
            <a:r>
              <a:rPr lang="el-GR" sz="1800" dirty="0">
                <a:solidFill>
                  <a:srgbClr val="131413"/>
                </a:solidFill>
                <a:effectLst/>
                <a:latin typeface="Times New Roman" panose="02020603050405020304" pitchFamily="18" charset="0"/>
                <a:ea typeface="Calibri" panose="020F0502020204030204" pitchFamily="34" charset="0"/>
              </a:rPr>
              <a:t>. </a:t>
            </a:r>
            <a:r>
              <a:rPr lang="el-GR" sz="1800" dirty="0">
                <a:solidFill>
                  <a:srgbClr val="131413"/>
                </a:solidFill>
                <a:effectLst/>
                <a:ea typeface="Calibri" panose="020F0502020204030204" pitchFamily="34" charset="0"/>
              </a:rPr>
              <a:t>Ο λόγο</a:t>
            </a:r>
            <a:r>
              <a:rPr lang="el-GR" sz="1800" kern="1200" dirty="0">
                <a:solidFill>
                  <a:srgbClr val="000000"/>
                </a:solidFill>
                <a:effectLst/>
                <a:ea typeface="Calibri" panose="020F0502020204030204" pitchFamily="34" charset="0"/>
                <a:cs typeface="+mj-cs"/>
              </a:rPr>
              <a:t>ς </a:t>
            </a:r>
            <a:r>
              <a:rPr lang="el-GR" sz="1800" kern="1200" dirty="0">
                <a:solidFill>
                  <a:srgbClr val="000000"/>
                </a:solidFill>
                <a:effectLst/>
                <a:latin typeface="Arial" panose="020B0604020202020204" pitchFamily="34" charset="0"/>
                <a:ea typeface="Calibri" panose="020F0502020204030204" pitchFamily="34" charset="0"/>
                <a:cs typeface="+mj-cs"/>
              </a:rPr>
              <a:t>της φωτοταξίας θεωρείται μέχρι και σήμερα αβέβαιος. Μια υπόθεση είναι ότι </a:t>
            </a:r>
            <a:r>
              <a:rPr lang="el-GR" sz="1800" dirty="0">
                <a:solidFill>
                  <a:srgbClr val="131413"/>
                </a:solidFill>
                <a:effectLst/>
                <a:ea typeface="Calibri" panose="020F0502020204030204" pitchFamily="34" charset="0"/>
              </a:rPr>
              <a:t>ο</a:t>
            </a:r>
            <a:r>
              <a:rPr lang="el-GR" sz="1800" kern="1200" dirty="0">
                <a:solidFill>
                  <a:srgbClr val="000000"/>
                </a:solidFill>
                <a:effectLst/>
                <a:ea typeface="Calibri" panose="020F0502020204030204" pitchFamily="34" charset="0"/>
                <a:cs typeface="+mj-cs"/>
              </a:rPr>
              <a:t>ι</a:t>
            </a:r>
            <a:r>
              <a:rPr lang="el-GR" sz="1800" kern="1200" dirty="0">
                <a:solidFill>
                  <a:srgbClr val="000000"/>
                </a:solidFill>
                <a:effectLst/>
                <a:latin typeface="Arial" panose="020B0604020202020204" pitchFamily="34" charset="0"/>
                <a:ea typeface="Calibri" panose="020F0502020204030204" pitchFamily="34" charset="0"/>
                <a:cs typeface="+mj-cs"/>
              </a:rPr>
              <a:t> πηγές φωτός χρησιμοποιούνται για την καθοδήγηση</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dirty="0">
                <a:solidFill>
                  <a:srgbClr val="000000"/>
                </a:solidFill>
                <a:latin typeface="Arial" panose="020B0604020202020204" pitchFamily="34" charset="0"/>
                <a:ea typeface="Calibri" panose="020F0502020204030204" pitchFamily="34" charset="0"/>
              </a:rPr>
              <a:t>Οι νυχτοπεταλούδε</a:t>
            </a:r>
            <a:r>
              <a:rPr lang="el-GR" sz="1800" kern="1200" dirty="0">
                <a:solidFill>
                  <a:srgbClr val="000000"/>
                </a:solidFill>
                <a:effectLst/>
                <a:latin typeface="Arial" panose="020B0604020202020204" pitchFamily="34" charset="0"/>
                <a:ea typeface="Calibri" panose="020F0502020204030204" pitchFamily="34" charset="0"/>
                <a:cs typeface="+mj-cs"/>
              </a:rPr>
              <a:t>ς προσπαθούν να φτάσουν </a:t>
            </a:r>
            <a:r>
              <a:rPr lang="el-GR" sz="1800" dirty="0">
                <a:solidFill>
                  <a:srgbClr val="000000"/>
                </a:solidFill>
                <a:latin typeface="Arial" panose="020B0604020202020204" pitchFamily="34" charset="0"/>
                <a:ea typeface="Calibri" panose="020F0502020204030204" pitchFamily="34" charset="0"/>
              </a:rPr>
              <a:t>σ</a:t>
            </a:r>
            <a:r>
              <a:rPr lang="el-GR" sz="1800" kern="1200" dirty="0">
                <a:solidFill>
                  <a:srgbClr val="000000"/>
                </a:solidFill>
                <a:effectLst/>
                <a:latin typeface="Arial" panose="020B0604020202020204" pitchFamily="34" charset="0"/>
                <a:ea typeface="Calibri" panose="020F0502020204030204" pitchFamily="34" charset="0"/>
                <a:cs typeface="+mj-cs"/>
              </a:rPr>
              <a:t>την πηγή, διατηρώντας μια σταθερή γωνία σε σχέση με αυτήν. Όταν όμως βρίσκονται πολύ κοντά σε αυτή τότε υπάρχουν ξεκάθαρες αλλαγές στη γωνία της πορείας, με αποτέλεσμα το έντομο να ακολουθεί μια σπειροειδή κίνηση.</a:t>
            </a:r>
          </a:p>
          <a:p>
            <a:pPr algn="just">
              <a:buNone/>
            </a:pPr>
            <a:endParaRPr lang="el-GR" sz="1800" b="0" strike="noStrike" spc="-1" dirty="0">
              <a:solidFill>
                <a:srgbClr val="000000"/>
              </a:solidFill>
              <a:latin typeface="Arial" panose="020B0604020202020204" pitchFamily="34" charset="0"/>
            </a:endParaRPr>
          </a:p>
          <a:p>
            <a:pPr algn="just">
              <a:buNone/>
            </a:pPr>
            <a:endParaRPr lang="el-GR" sz="1800" spc="-1" dirty="0">
              <a:solidFill>
                <a:srgbClr val="000000"/>
              </a:solidFill>
              <a:latin typeface="Arial" panose="020B0604020202020204" pitchFamily="34" charset="0"/>
            </a:endParaRPr>
          </a:p>
          <a:p>
            <a:pPr algn="just">
              <a:buNone/>
            </a:pPr>
            <a:r>
              <a:rPr lang="el-GR" sz="1800" b="0" strike="noStrike" spc="-1" dirty="0">
                <a:solidFill>
                  <a:srgbClr val="000000"/>
                </a:solidFill>
                <a:latin typeface="Arial" panose="020B0604020202020204" pitchFamily="34" charset="0"/>
              </a:rPr>
              <a:t>Η κατ</a:t>
            </a:r>
            <a:r>
              <a:rPr lang="el-GR" sz="1800" spc="-1" dirty="0">
                <a:solidFill>
                  <a:srgbClr val="000000"/>
                </a:solidFill>
                <a:latin typeface="Arial" panose="020B0604020202020204" pitchFamily="34" charset="0"/>
              </a:rPr>
              <a:t>ανομή </a:t>
            </a:r>
            <a:r>
              <a:rPr lang="en-US" sz="1800" dirty="0">
                <a:solidFill>
                  <a:srgbClr val="131413"/>
                </a:solidFill>
                <a:effectLst/>
                <a:latin typeface="Times New Roman" panose="02020603050405020304" pitchFamily="18" charset="0"/>
                <a:ea typeface="Calibri" panose="020F0502020204030204" pitchFamily="34" charset="0"/>
              </a:rPr>
              <a:t>L</a:t>
            </a:r>
            <a:r>
              <a:rPr lang="el-GR" sz="1800" dirty="0">
                <a:solidFill>
                  <a:srgbClr val="131413"/>
                </a:solidFill>
                <a:effectLst/>
                <a:latin typeface="Times New Roman" panose="02020603050405020304" pitchFamily="18" charset="0"/>
                <a:ea typeface="Calibri" panose="020F0502020204030204" pitchFamily="34" charset="0"/>
              </a:rPr>
              <a:t>é</a:t>
            </a:r>
            <a:r>
              <a:rPr lang="en-US" sz="1800" dirty="0" err="1">
                <a:solidFill>
                  <a:srgbClr val="131413"/>
                </a:solidFill>
                <a:effectLst/>
                <a:latin typeface="Times New Roman" panose="02020603050405020304" pitchFamily="18" charset="0"/>
                <a:ea typeface="Calibri" panose="020F0502020204030204" pitchFamily="34" charset="0"/>
              </a:rPr>
              <a:t>vy</a:t>
            </a:r>
            <a:r>
              <a:rPr lang="el-GR" sz="1800" dirty="0">
                <a:solidFill>
                  <a:srgbClr val="131413"/>
                </a:solidFill>
                <a:effectLst/>
                <a:latin typeface="Times New Roman" panose="02020603050405020304" pitchFamily="18" charset="0"/>
                <a:ea typeface="Calibri" panose="020F0502020204030204" pitchFamily="34" charset="0"/>
              </a:rPr>
              <a:t> </a:t>
            </a:r>
            <a:r>
              <a:rPr lang="el-GR" sz="1800" dirty="0">
                <a:solidFill>
                  <a:srgbClr val="131413"/>
                </a:solidFill>
                <a:effectLst/>
                <a:ea typeface="Calibri" panose="020F0502020204030204" pitchFamily="34" charset="0"/>
              </a:rPr>
              <a:t>μπορεί να μαθηματικοποιηθεί από τη σχέση </a:t>
            </a:r>
            <a:endParaRPr lang="en-US" sz="1800" dirty="0">
              <a:solidFill>
                <a:srgbClr val="131413"/>
              </a:solidFill>
              <a:ea typeface="Calibri" panose="020F0502020204030204" pitchFamily="34" charset="0"/>
            </a:endParaRPr>
          </a:p>
          <a:p>
            <a:pPr algn="just">
              <a:buNone/>
            </a:pPr>
            <a:r>
              <a:rPr lang="en-US" sz="1800" b="0" strike="noStrike" spc="-1" dirty="0">
                <a:solidFill>
                  <a:srgbClr val="131413"/>
                </a:solidFill>
                <a:latin typeface="Times New Roman" panose="02020603050405020304" pitchFamily="18" charset="0"/>
              </a:rPr>
              <a:t>(</a:t>
            </a:r>
            <a:r>
              <a:rPr lang="el-GR" sz="1800" b="0" strike="noStrike" spc="-1" dirty="0">
                <a:solidFill>
                  <a:srgbClr val="131413"/>
                </a:solidFill>
              </a:rPr>
              <a:t>με β~=1.5 για τι</a:t>
            </a:r>
            <a:r>
              <a:rPr lang="el-GR" sz="1800" kern="1200" dirty="0">
                <a:solidFill>
                  <a:srgbClr val="000000"/>
                </a:solidFill>
                <a:effectLst/>
                <a:ea typeface="Calibri" panose="020F0502020204030204" pitchFamily="34" charset="0"/>
                <a:cs typeface="+mj-cs"/>
              </a:rPr>
              <a:t>ς</a:t>
            </a:r>
            <a:r>
              <a:rPr lang="el-GR" sz="1800" kern="1200" dirty="0">
                <a:solidFill>
                  <a:srgbClr val="000000"/>
                </a:solidFill>
                <a:effectLst/>
                <a:latin typeface="Arial" panose="020B0604020202020204" pitchFamily="34" charset="0"/>
                <a:ea typeface="Calibri" panose="020F0502020204030204" pitchFamily="34" charset="0"/>
                <a:cs typeface="+mj-cs"/>
              </a:rPr>
              <a:t> νυχτοπεταλούδες). </a:t>
            </a:r>
          </a:p>
          <a:p>
            <a:pPr algn="just">
              <a:buNone/>
            </a:pPr>
            <a:endParaRPr lang="el-GR" sz="1800" dirty="0">
              <a:solidFill>
                <a:srgbClr val="000000"/>
              </a:solidFill>
              <a:latin typeface="Arial" panose="020B0604020202020204" pitchFamily="34" charset="0"/>
              <a:ea typeface="Calibri" panose="020F0502020204030204" pitchFamily="34" charset="0"/>
            </a:endParaRPr>
          </a:p>
          <a:p>
            <a:pPr algn="just">
              <a:buNone/>
            </a:pPr>
            <a:r>
              <a:rPr lang="el-GR" sz="1800" kern="1200" dirty="0">
                <a:solidFill>
                  <a:srgbClr val="000000"/>
                </a:solidFill>
                <a:effectLst/>
                <a:latin typeface="Arial" panose="020B0604020202020204" pitchFamily="34" charset="0"/>
                <a:ea typeface="Calibri" panose="020F0502020204030204" pitchFamily="34" charset="0"/>
                <a:cs typeface="+mj-cs"/>
              </a:rPr>
              <a:t>Οι θέσεις ανανεώνονται με βάση τις κινήσεις αυτές                                             </a:t>
            </a:r>
          </a:p>
          <a:p>
            <a:pPr algn="just">
              <a:buNone/>
            </a:pPr>
            <a:r>
              <a:rPr lang="el-GR" sz="1800" dirty="0">
                <a:solidFill>
                  <a:srgbClr val="000000"/>
                </a:solidFill>
                <a:latin typeface="Arial" panose="020B0604020202020204" pitchFamily="34" charset="0"/>
                <a:ea typeface="Calibri" panose="020F0502020204030204" pitchFamily="34" charset="0"/>
              </a:rPr>
              <a:t>όπου </a:t>
            </a:r>
            <a:r>
              <a:rPr lang="en-US" sz="1800" dirty="0">
                <a:solidFill>
                  <a:srgbClr val="000000"/>
                </a:solidFill>
                <a:latin typeface="Arial" panose="020B0604020202020204" pitchFamily="34" charset="0"/>
                <a:ea typeface="Calibri" panose="020F0502020204030204" pitchFamily="34" charset="0"/>
              </a:rPr>
              <a:t>L(s) </a:t>
            </a:r>
            <a:r>
              <a:rPr lang="el-GR" sz="1800" dirty="0">
                <a:solidFill>
                  <a:srgbClr val="000000"/>
                </a:solidFill>
                <a:latin typeface="Arial" panose="020B0604020202020204" pitchFamily="34" charset="0"/>
                <a:ea typeface="Calibri" panose="020F0502020204030204" pitchFamily="34" charset="0"/>
              </a:rPr>
              <a:t>τελικά δίνεται από τη σχέση</a:t>
            </a:r>
          </a:p>
          <a:p>
            <a:pPr algn="just">
              <a:buNone/>
            </a:pPr>
            <a:r>
              <a:rPr lang="el-GR" sz="1800" kern="1200" dirty="0">
                <a:solidFill>
                  <a:srgbClr val="000000"/>
                </a:solidFill>
                <a:effectLst/>
                <a:latin typeface="Arial" panose="020B0604020202020204" pitchFamily="34" charset="0"/>
                <a:ea typeface="Calibri" panose="020F0502020204030204" pitchFamily="34" charset="0"/>
                <a:cs typeface="+mj-cs"/>
              </a:rPr>
              <a:t> </a:t>
            </a:r>
            <a:endParaRPr lang="en-US" sz="1800" b="0" strike="noStrike" spc="-1" dirty="0"/>
          </a:p>
        </p:txBody>
      </p:sp>
      <p:pic>
        <p:nvPicPr>
          <p:cNvPr id="3" name="Picture 2">
            <a:extLst>
              <a:ext uri="{FF2B5EF4-FFF2-40B4-BE49-F238E27FC236}">
                <a16:creationId xmlns:a16="http://schemas.microsoft.com/office/drawing/2014/main" id="{FB3CE9AC-308A-40EC-B883-F08F67D1BEA1}"/>
              </a:ext>
            </a:extLst>
          </p:cNvPr>
          <p:cNvPicPr>
            <a:picLocks noChangeAspect="1"/>
          </p:cNvPicPr>
          <p:nvPr/>
        </p:nvPicPr>
        <p:blipFill>
          <a:blip r:embed="rId2"/>
          <a:stretch>
            <a:fillRect/>
          </a:stretch>
        </p:blipFill>
        <p:spPr>
          <a:xfrm>
            <a:off x="7865914" y="3508899"/>
            <a:ext cx="1457325" cy="421858"/>
          </a:xfrm>
          <a:prstGeom prst="rect">
            <a:avLst/>
          </a:prstGeom>
        </p:spPr>
      </p:pic>
      <p:pic>
        <p:nvPicPr>
          <p:cNvPr id="7" name="Picture 6">
            <a:extLst>
              <a:ext uri="{FF2B5EF4-FFF2-40B4-BE49-F238E27FC236}">
                <a16:creationId xmlns:a16="http://schemas.microsoft.com/office/drawing/2014/main" id="{0ACA3A60-5987-4969-9BF3-0140AB7E51DE}"/>
              </a:ext>
            </a:extLst>
          </p:cNvPr>
          <p:cNvPicPr>
            <a:picLocks noChangeAspect="1"/>
          </p:cNvPicPr>
          <p:nvPr/>
        </p:nvPicPr>
        <p:blipFill>
          <a:blip r:embed="rId3"/>
          <a:stretch>
            <a:fillRect/>
          </a:stretch>
        </p:blipFill>
        <p:spPr>
          <a:xfrm>
            <a:off x="6738522" y="4158931"/>
            <a:ext cx="2254784" cy="611851"/>
          </a:xfrm>
          <a:prstGeom prst="rect">
            <a:avLst/>
          </a:prstGeom>
        </p:spPr>
      </p:pic>
      <p:pic>
        <p:nvPicPr>
          <p:cNvPr id="9" name="Picture 8">
            <a:extLst>
              <a:ext uri="{FF2B5EF4-FFF2-40B4-BE49-F238E27FC236}">
                <a16:creationId xmlns:a16="http://schemas.microsoft.com/office/drawing/2014/main" id="{B7704F95-6BEE-457D-9BFF-6E9CAB5378E2}"/>
              </a:ext>
            </a:extLst>
          </p:cNvPr>
          <p:cNvPicPr>
            <a:picLocks noChangeAspect="1"/>
          </p:cNvPicPr>
          <p:nvPr/>
        </p:nvPicPr>
        <p:blipFill>
          <a:blip r:embed="rId4"/>
          <a:stretch>
            <a:fillRect/>
          </a:stretch>
        </p:blipFill>
        <p:spPr>
          <a:xfrm>
            <a:off x="5209759" y="5082829"/>
            <a:ext cx="3939338" cy="9204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85" name="PlaceHolder 2"/>
          <p:cNvSpPr>
            <a:spLocks noGrp="1"/>
          </p:cNvSpPr>
          <p:nvPr>
            <p:ph type="subTitle"/>
          </p:nvPr>
        </p:nvSpPr>
        <p:spPr>
          <a:xfrm>
            <a:off x="1523880" y="689113"/>
            <a:ext cx="9143640" cy="5420139"/>
          </a:xfrm>
          <a:prstGeom prst="rect">
            <a:avLst/>
          </a:prstGeom>
          <a:noFill/>
          <a:ln w="0">
            <a:noFill/>
          </a:ln>
        </p:spPr>
        <p:txBody>
          <a:bodyPr anchor="t">
            <a:noAutofit/>
          </a:bodyPr>
          <a:lstStyle/>
          <a:p>
            <a:pPr algn="just">
              <a:buNone/>
            </a:pPr>
            <a:r>
              <a:rPr lang="el-GR" sz="1800" spc="-1" dirty="0">
                <a:latin typeface="Arial"/>
              </a:rPr>
              <a:t>,όπου Γ(</a:t>
            </a:r>
            <a:r>
              <a:rPr lang="en-US" sz="1800" spc="-1" dirty="0">
                <a:latin typeface="Arial"/>
              </a:rPr>
              <a:t>x) </a:t>
            </a:r>
            <a:r>
              <a:rPr lang="el-GR" sz="1800" spc="-1" dirty="0">
                <a:latin typeface="Arial"/>
              </a:rPr>
              <a:t>η συνάρτηση Γ και η παράμετρο</a:t>
            </a:r>
            <a:r>
              <a:rPr lang="el-GR" sz="1800" kern="1200" dirty="0">
                <a:solidFill>
                  <a:srgbClr val="000000"/>
                </a:solidFill>
                <a:effectLst/>
                <a:latin typeface="Arial" panose="020B0604020202020204" pitchFamily="34" charset="0"/>
                <a:ea typeface="Calibri" panose="020F0502020204030204" pitchFamily="34" charset="0"/>
                <a:cs typeface="+mj-cs"/>
              </a:rPr>
              <a:t>ς </a:t>
            </a:r>
            <a:r>
              <a:rPr lang="el-GR" sz="1800" i="1" kern="1200" dirty="0">
                <a:solidFill>
                  <a:srgbClr val="000000"/>
                </a:solidFill>
                <a:effectLst/>
                <a:latin typeface="Arial" panose="020B0604020202020204" pitchFamily="34" charset="0"/>
                <a:ea typeface="Calibri" panose="020F0502020204030204" pitchFamily="34" charset="0"/>
                <a:cs typeface="+mj-cs"/>
              </a:rPr>
              <a:t>α</a:t>
            </a:r>
            <a:r>
              <a:rPr lang="el-GR" sz="1800" kern="1200" dirty="0">
                <a:solidFill>
                  <a:srgbClr val="000000"/>
                </a:solidFill>
                <a:effectLst/>
                <a:latin typeface="Arial" panose="020B0604020202020204" pitchFamily="34" charset="0"/>
                <a:ea typeface="Calibri" panose="020F0502020204030204" pitchFamily="34" charset="0"/>
                <a:cs typeface="+mj-cs"/>
              </a:rPr>
              <a:t> ορίζεται ως                                      </a:t>
            </a:r>
          </a:p>
          <a:p>
            <a:pPr algn="just">
              <a:buNone/>
            </a:pPr>
            <a:endParaRPr lang="el-GR" sz="1800" dirty="0">
              <a:solidFill>
                <a:srgbClr val="000000"/>
              </a:solidFill>
              <a:latin typeface="Arial" panose="020B0604020202020204" pitchFamily="34" charset="0"/>
              <a:ea typeface="Calibri" panose="020F0502020204030204" pitchFamily="34" charset="0"/>
            </a:endParaRPr>
          </a:p>
          <a:p>
            <a:pPr algn="just">
              <a:buNone/>
            </a:pPr>
            <a:r>
              <a:rPr lang="el-GR" sz="1800" kern="1200" dirty="0">
                <a:solidFill>
                  <a:srgbClr val="000000"/>
                </a:solidFill>
                <a:effectLst/>
                <a:latin typeface="Arial" panose="020B0604020202020204" pitchFamily="34" charset="0"/>
                <a:ea typeface="Calibri" panose="020F0502020204030204" pitchFamily="34" charset="0"/>
                <a:cs typeface="+mj-cs"/>
              </a:rPr>
              <a:t>,με </a:t>
            </a:r>
            <a:r>
              <a:rPr lang="en-US" sz="1800" i="1" kern="1200" dirty="0">
                <a:solidFill>
                  <a:srgbClr val="000000"/>
                </a:solidFill>
                <a:effectLst/>
                <a:latin typeface="Arial" panose="020B0604020202020204" pitchFamily="34" charset="0"/>
                <a:ea typeface="Calibri" panose="020F0502020204030204" pitchFamily="34" charset="0"/>
                <a:cs typeface="+mj-cs"/>
              </a:rPr>
              <a:t>S</a:t>
            </a:r>
            <a:r>
              <a:rPr lang="en-US" sz="1800" i="1" kern="1200" baseline="-25000" dirty="0">
                <a:solidFill>
                  <a:srgbClr val="000000"/>
                </a:solidFill>
                <a:effectLst/>
                <a:latin typeface="Arial" panose="020B0604020202020204" pitchFamily="34" charset="0"/>
                <a:ea typeface="Calibri" panose="020F0502020204030204" pitchFamily="34" charset="0"/>
                <a:cs typeface="+mj-cs"/>
              </a:rPr>
              <a:t>max</a:t>
            </a:r>
            <a:r>
              <a:rPr lang="en-US" sz="1800" i="1" kern="1200" dirty="0">
                <a:solidFill>
                  <a:srgbClr val="000000"/>
                </a:solidFill>
                <a:effectLst/>
                <a:latin typeface="Arial" panose="020B0604020202020204" pitchFamily="34" charset="0"/>
                <a:ea typeface="Calibri" panose="020F0502020204030204" pitchFamily="34" charset="0"/>
                <a:cs typeface="+mj-cs"/>
              </a:rPr>
              <a:t> </a:t>
            </a:r>
            <a:r>
              <a:rPr lang="el-GR" sz="1800" kern="1200" dirty="0">
                <a:solidFill>
                  <a:srgbClr val="000000"/>
                </a:solidFill>
                <a:effectLst/>
                <a:latin typeface="Arial" panose="020B0604020202020204" pitchFamily="34" charset="0"/>
                <a:ea typeface="Calibri" panose="020F0502020204030204" pitchFamily="34" charset="0"/>
                <a:cs typeface="+mj-cs"/>
              </a:rPr>
              <a:t>το μέγιστο βήμα</a:t>
            </a:r>
            <a:r>
              <a:rPr lang="el-GR" sz="1800" dirty="0">
                <a:solidFill>
                  <a:srgbClr val="000000"/>
                </a:solidFill>
                <a:latin typeface="Arial" panose="020B0604020202020204" pitchFamily="34" charset="0"/>
                <a:ea typeface="Calibri" panose="020F0502020204030204" pitchFamily="34" charset="0"/>
              </a:rPr>
              <a:t>, η τιμή του οποίου καθορίζεται από το εκάστοτε πρόβλημα</a:t>
            </a:r>
            <a:r>
              <a:rPr lang="en-US" sz="1800" dirty="0">
                <a:solidFill>
                  <a:srgbClr val="000000"/>
                </a:solidFill>
                <a:latin typeface="Arial" panose="020B0604020202020204" pitchFamily="34" charset="0"/>
                <a:ea typeface="Calibri" panose="020F0502020204030204" pitchFamily="34" charset="0"/>
              </a:rPr>
              <a:t>.</a:t>
            </a:r>
            <a:endParaRPr lang="el-GR" sz="1800" dirty="0">
              <a:solidFill>
                <a:srgbClr val="000000"/>
              </a:solidFill>
              <a:latin typeface="Arial" panose="020B0604020202020204" pitchFamily="34" charset="0"/>
              <a:ea typeface="Calibri" panose="020F0502020204030204" pitchFamily="34" charset="0"/>
            </a:endParaRPr>
          </a:p>
          <a:p>
            <a:pPr algn="just">
              <a:buNone/>
            </a:pPr>
            <a:endParaRPr lang="el-GR" sz="1800" dirty="0">
              <a:solidFill>
                <a:srgbClr val="000000"/>
              </a:solidFill>
              <a:latin typeface="Arial" panose="020B0604020202020204" pitchFamily="34" charset="0"/>
              <a:ea typeface="Calibri" panose="020F0502020204030204" pitchFamily="34" charset="0"/>
            </a:endParaRPr>
          </a:p>
          <a:p>
            <a:pPr algn="just">
              <a:buNone/>
            </a:pPr>
            <a:r>
              <a:rPr lang="el-GR" sz="1800" dirty="0">
                <a:solidFill>
                  <a:srgbClr val="000000"/>
                </a:solidFill>
                <a:latin typeface="Arial" panose="020B0604020202020204" pitchFamily="34" charset="0"/>
                <a:ea typeface="Calibri" panose="020F0502020204030204" pitchFamily="34" charset="0"/>
              </a:rPr>
              <a:t>Από την άλλη, έχουμε μέλη της ομάδας που μπορεί να μην ακολουθούν</a:t>
            </a:r>
            <a:r>
              <a:rPr lang="en-US" sz="1800"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κινήσεις </a:t>
            </a:r>
            <a:r>
              <a:rPr lang="en-US" sz="1800" dirty="0">
                <a:solidFill>
                  <a:srgbClr val="131413"/>
                </a:solidFill>
                <a:effectLst/>
                <a:latin typeface="Times New Roman" panose="02020603050405020304" pitchFamily="18" charset="0"/>
                <a:ea typeface="Calibri" panose="020F0502020204030204" pitchFamily="34" charset="0"/>
              </a:rPr>
              <a:t>L</a:t>
            </a:r>
            <a:r>
              <a:rPr lang="el-GR" sz="1800" dirty="0">
                <a:solidFill>
                  <a:srgbClr val="131413"/>
                </a:solidFill>
                <a:effectLst/>
                <a:latin typeface="Times New Roman" panose="02020603050405020304" pitchFamily="18" charset="0"/>
                <a:ea typeface="Calibri" panose="020F0502020204030204" pitchFamily="34" charset="0"/>
              </a:rPr>
              <a:t>é</a:t>
            </a:r>
            <a:r>
              <a:rPr lang="en-US" sz="1800" dirty="0" err="1">
                <a:solidFill>
                  <a:srgbClr val="131413"/>
                </a:solidFill>
                <a:effectLst/>
                <a:latin typeface="Times New Roman" panose="02020603050405020304" pitchFamily="18" charset="0"/>
                <a:ea typeface="Calibri" panose="020F0502020204030204" pitchFamily="34" charset="0"/>
              </a:rPr>
              <a:t>vy</a:t>
            </a:r>
            <a:r>
              <a:rPr lang="el-GR" sz="1800" dirty="0">
                <a:solidFill>
                  <a:srgbClr val="131413"/>
                </a:solidFill>
                <a:effectLst/>
                <a:latin typeface="Times New Roman" panose="02020603050405020304" pitchFamily="18" charset="0"/>
                <a:ea typeface="Calibri" panose="020F0502020204030204" pitchFamily="34" charset="0"/>
              </a:rPr>
              <a:t> ,</a:t>
            </a:r>
            <a:r>
              <a:rPr lang="el-GR" sz="1800" dirty="0">
                <a:solidFill>
                  <a:srgbClr val="131413"/>
                </a:solidFill>
                <a:effectLst/>
                <a:ea typeface="Calibri" panose="020F0502020204030204" pitchFamily="34" charset="0"/>
              </a:rPr>
              <a:t>αλλά πετούν προ</a:t>
            </a:r>
            <a:r>
              <a:rPr lang="el-GR" sz="1800" dirty="0">
                <a:solidFill>
                  <a:srgbClr val="000000"/>
                </a:solidFill>
                <a:ea typeface="Calibri" panose="020F0502020204030204" pitchFamily="34" charset="0"/>
              </a:rPr>
              <a:t>ς</a:t>
            </a:r>
            <a:r>
              <a:rPr lang="el-GR" sz="1800" dirty="0">
                <a:solidFill>
                  <a:srgbClr val="000000"/>
                </a:solidFill>
                <a:latin typeface="Arial" panose="020B0604020202020204" pitchFamily="34" charset="0"/>
                <a:ea typeface="Calibri" panose="020F0502020204030204" pitchFamily="34" charset="0"/>
              </a:rPr>
              <a:t> την πηγή ακολουθόντας μια ευθεία γραμμή</a:t>
            </a:r>
            <a:r>
              <a:rPr lang="en-US" sz="1800" dirty="0">
                <a:solidFill>
                  <a:srgbClr val="000000"/>
                </a:solidFill>
                <a:latin typeface="Arial" panose="020B0604020202020204" pitchFamily="34" charset="0"/>
                <a:ea typeface="Calibri" panose="020F0502020204030204" pitchFamily="34" charset="0"/>
              </a:rPr>
              <a:t>:</a:t>
            </a:r>
          </a:p>
          <a:p>
            <a:pPr algn="just">
              <a:buNone/>
            </a:pPr>
            <a:endParaRPr lang="en-US" sz="1800" dirty="0">
              <a:solidFill>
                <a:srgbClr val="000000"/>
              </a:solidFill>
              <a:latin typeface="Arial" panose="020B0604020202020204" pitchFamily="34" charset="0"/>
              <a:ea typeface="Calibri" panose="020F0502020204030204" pitchFamily="34" charset="0"/>
            </a:endParaRPr>
          </a:p>
          <a:p>
            <a:pPr algn="just">
              <a:buNone/>
            </a:pPr>
            <a:endParaRPr lang="en-US" sz="1800" dirty="0">
              <a:solidFill>
                <a:srgbClr val="000000"/>
              </a:solidFill>
              <a:latin typeface="Arial" panose="020B0604020202020204" pitchFamily="34" charset="0"/>
              <a:ea typeface="Calibri" panose="020F0502020204030204" pitchFamily="34" charset="0"/>
            </a:endParaRPr>
          </a:p>
          <a:p>
            <a:pPr algn="just">
              <a:buNone/>
            </a:pPr>
            <a:endParaRPr lang="en-US" sz="1800" b="0" strike="noStrike" spc="-1" dirty="0">
              <a:solidFill>
                <a:srgbClr val="000000"/>
              </a:solidFill>
              <a:latin typeface="Arial" panose="020B0604020202020204" pitchFamily="34" charset="0"/>
            </a:endParaRPr>
          </a:p>
          <a:p>
            <a:pPr algn="just">
              <a:buNone/>
            </a:pPr>
            <a:endParaRPr lang="en-US" sz="1800" b="0" strike="noStrike" spc="-1" dirty="0">
              <a:solidFill>
                <a:srgbClr val="000000"/>
              </a:solidFill>
              <a:latin typeface="Arial" panose="020B0604020202020204" pitchFamily="34" charset="0"/>
            </a:endParaRPr>
          </a:p>
          <a:p>
            <a:pPr algn="just">
              <a:buNone/>
            </a:pPr>
            <a:r>
              <a:rPr lang="en-US" sz="1800" b="0" strike="noStrike" spc="-1" dirty="0">
                <a:solidFill>
                  <a:srgbClr val="000000"/>
                </a:solidFill>
                <a:latin typeface="Arial" panose="020B0604020202020204" pitchFamily="34" charset="0"/>
              </a:rPr>
              <a:t>,</a:t>
            </a:r>
            <a:r>
              <a:rPr lang="el-GR" sz="1800" b="0" strike="noStrike" spc="-1" dirty="0">
                <a:solidFill>
                  <a:srgbClr val="000000"/>
                </a:solidFill>
                <a:latin typeface="Arial" panose="020B0604020202020204" pitchFamily="34" charset="0"/>
              </a:rPr>
              <a:t>όπου </a:t>
            </a:r>
            <a:r>
              <a:rPr lang="el-GR" sz="1800" b="0" i="1" strike="noStrike" spc="-1" dirty="0">
                <a:solidFill>
                  <a:srgbClr val="000000"/>
                </a:solidFill>
                <a:latin typeface="Arial" panose="020B0604020202020204" pitchFamily="34" charset="0"/>
              </a:rPr>
              <a:t>λ </a:t>
            </a:r>
            <a:r>
              <a:rPr lang="el-GR" sz="1800" b="0" strike="noStrike" spc="-1" dirty="0">
                <a:solidFill>
                  <a:srgbClr val="000000"/>
                </a:solidFill>
                <a:latin typeface="Arial" panose="020B0604020202020204" pitchFamily="34" charset="0"/>
              </a:rPr>
              <a:t>τυχαίο</a:t>
            </a:r>
            <a:r>
              <a:rPr lang="el-GR" sz="1800" dirty="0">
                <a:solidFill>
                  <a:srgbClr val="000000"/>
                </a:solidFill>
                <a:latin typeface="Arial" panose="020B0604020202020204" pitchFamily="34" charset="0"/>
                <a:ea typeface="Calibri" panose="020F0502020204030204" pitchFamily="34" charset="0"/>
              </a:rPr>
              <a:t>ς αριθμός που επιλέγεται με ομοιόμορφη κατανομή, </a:t>
            </a:r>
            <a:r>
              <a:rPr lang="el-GR" sz="1800" i="1" dirty="0">
                <a:solidFill>
                  <a:srgbClr val="000000"/>
                </a:solidFill>
                <a:latin typeface="Arial" panose="020B0604020202020204" pitchFamily="34" charset="0"/>
                <a:ea typeface="Calibri" panose="020F0502020204030204" pitchFamily="34" charset="0"/>
              </a:rPr>
              <a:t>φ</a:t>
            </a:r>
            <a:r>
              <a:rPr lang="el-GR" sz="1800" dirty="0">
                <a:solidFill>
                  <a:srgbClr val="000000"/>
                </a:solidFill>
                <a:latin typeface="Arial" panose="020B0604020202020204" pitchFamily="34" charset="0"/>
                <a:ea typeface="Calibri" panose="020F0502020204030204" pitchFamily="34" charset="0"/>
              </a:rPr>
              <a:t> το </a:t>
            </a:r>
            <a:r>
              <a:rPr lang="en-US" sz="1800" dirty="0">
                <a:solidFill>
                  <a:srgbClr val="000000"/>
                </a:solidFill>
                <a:latin typeface="Arial" panose="020B0604020202020204" pitchFamily="34" charset="0"/>
                <a:ea typeface="Calibri" panose="020F0502020204030204" pitchFamily="34" charset="0"/>
              </a:rPr>
              <a:t>golden ratio </a:t>
            </a:r>
            <a:r>
              <a:rPr lang="el-GR" sz="1800" dirty="0">
                <a:solidFill>
                  <a:srgbClr val="000000"/>
                </a:solidFill>
                <a:latin typeface="Arial" panose="020B0604020202020204" pitchFamily="34" charset="0"/>
                <a:ea typeface="Calibri" panose="020F0502020204030204" pitchFamily="34" charset="0"/>
              </a:rPr>
              <a:t>και </a:t>
            </a:r>
            <a:r>
              <a:rPr lang="en-US" sz="1800" i="1" dirty="0" err="1">
                <a:solidFill>
                  <a:srgbClr val="000000"/>
                </a:solidFill>
                <a:latin typeface="Arial" panose="020B0604020202020204" pitchFamily="34" charset="0"/>
                <a:ea typeface="Calibri" panose="020F0502020204030204" pitchFamily="34" charset="0"/>
              </a:rPr>
              <a:t>x</a:t>
            </a:r>
            <a:r>
              <a:rPr lang="en-US" sz="1800" i="1" baseline="-25000" dirty="0" err="1">
                <a:solidFill>
                  <a:srgbClr val="000000"/>
                </a:solidFill>
                <a:latin typeface="Arial" panose="020B0604020202020204" pitchFamily="34" charset="0"/>
                <a:ea typeface="Calibri" panose="020F0502020204030204" pitchFamily="34" charset="0"/>
              </a:rPr>
              <a:t>best</a:t>
            </a:r>
            <a:r>
              <a:rPr lang="en-US" sz="1800" i="1"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η καλύτερη θέση που έχει εντοπιστεί στη γενέα </a:t>
            </a:r>
            <a:r>
              <a:rPr lang="en-US" sz="1800" i="1" dirty="0">
                <a:solidFill>
                  <a:srgbClr val="000000"/>
                </a:solidFill>
                <a:latin typeface="Arial" panose="020B0604020202020204" pitchFamily="34" charset="0"/>
                <a:ea typeface="Calibri" panose="020F0502020204030204" pitchFamily="34" charset="0"/>
              </a:rPr>
              <a:t>t</a:t>
            </a:r>
            <a:r>
              <a:rPr lang="en-US" sz="1800"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Κάποια μέλη όμως μπορεί να καταλήξουν σε θέση που βρίσκεται πέρα από την πηγή φωτός. Αυτό μοντελοποιείται από τη σχέση</a:t>
            </a:r>
            <a:r>
              <a:rPr lang="en-US" sz="1800" dirty="0">
                <a:solidFill>
                  <a:srgbClr val="000000"/>
                </a:solidFill>
                <a:latin typeface="Arial" panose="020B0604020202020204" pitchFamily="34" charset="0"/>
                <a:ea typeface="Calibri" panose="020F0502020204030204" pitchFamily="34" charset="0"/>
              </a:rPr>
              <a:t>:</a:t>
            </a:r>
          </a:p>
          <a:p>
            <a:pPr algn="just">
              <a:buNone/>
            </a:pPr>
            <a:endParaRPr lang="en-US" sz="1800" b="0" strike="noStrike" spc="-1" dirty="0">
              <a:solidFill>
                <a:srgbClr val="000000"/>
              </a:solidFill>
              <a:latin typeface="Arial" panose="020B0604020202020204" pitchFamily="34" charset="0"/>
            </a:endParaRPr>
          </a:p>
          <a:p>
            <a:pPr algn="just">
              <a:buNone/>
            </a:pPr>
            <a:endParaRPr lang="en-US" sz="1800" spc="-1" dirty="0">
              <a:solidFill>
                <a:srgbClr val="000000"/>
              </a:solidFill>
              <a:latin typeface="Arial" panose="020B0604020202020204" pitchFamily="34" charset="0"/>
            </a:endParaRPr>
          </a:p>
          <a:p>
            <a:pPr algn="just">
              <a:buNone/>
            </a:pPr>
            <a:endParaRPr lang="en-US" sz="1800" b="0" strike="noStrike" spc="-1" dirty="0">
              <a:solidFill>
                <a:srgbClr val="000000"/>
              </a:solidFill>
              <a:latin typeface="Arial" panose="020B0604020202020204" pitchFamily="34" charset="0"/>
            </a:endParaRPr>
          </a:p>
          <a:p>
            <a:pPr algn="just">
              <a:buNone/>
            </a:pPr>
            <a:endParaRPr lang="en-US" sz="1800" spc="-1" dirty="0">
              <a:solidFill>
                <a:srgbClr val="000000"/>
              </a:solidFill>
              <a:latin typeface="Arial" panose="020B0604020202020204" pitchFamily="34" charset="0"/>
            </a:endParaRPr>
          </a:p>
          <a:p>
            <a:pPr algn="just">
              <a:buNone/>
            </a:pPr>
            <a:endParaRPr lang="en-US" sz="1800" b="0" strike="noStrike" spc="-1" dirty="0">
              <a:solidFill>
                <a:srgbClr val="000000"/>
              </a:solidFill>
              <a:latin typeface="Arial" panose="020B0604020202020204" pitchFamily="34" charset="0"/>
            </a:endParaRPr>
          </a:p>
          <a:p>
            <a:pPr algn="just">
              <a:buNone/>
            </a:pPr>
            <a:endParaRPr lang="en-US" sz="1800" spc="-1" dirty="0">
              <a:solidFill>
                <a:srgbClr val="000000"/>
              </a:solidFill>
              <a:latin typeface="Arial" panose="020B0604020202020204" pitchFamily="34" charset="0"/>
            </a:endParaRPr>
          </a:p>
          <a:p>
            <a:pPr algn="just">
              <a:buNone/>
            </a:pPr>
            <a:r>
              <a:rPr lang="el-GR" sz="1800" spc="-1" dirty="0">
                <a:solidFill>
                  <a:srgbClr val="000000"/>
                </a:solidFill>
                <a:latin typeface="Arial" panose="020B0604020202020204" pitchFamily="34" charset="0"/>
              </a:rPr>
              <a:t>Τα γεγονότα που δίνονται από τι</a:t>
            </a:r>
            <a:r>
              <a:rPr lang="el-GR" sz="1800" dirty="0">
                <a:solidFill>
                  <a:srgbClr val="000000"/>
                </a:solidFill>
                <a:latin typeface="Arial" panose="020B0604020202020204" pitchFamily="34" charset="0"/>
                <a:ea typeface="Calibri" panose="020F0502020204030204" pitchFamily="34" charset="0"/>
              </a:rPr>
              <a:t>ς σχέσεις (28) και (29) θεωρούμε ότι το καθένα έχει 50% πιθανότητα να συμβεί.</a:t>
            </a:r>
            <a:endParaRPr lang="en-US" sz="1800" b="0" strike="noStrike" spc="-1" dirty="0">
              <a:solidFill>
                <a:srgbClr val="000000"/>
              </a:solidFill>
              <a:latin typeface="Arial" panose="020B0604020202020204" pitchFamily="34" charset="0"/>
            </a:endParaRPr>
          </a:p>
        </p:txBody>
      </p:sp>
      <p:pic>
        <p:nvPicPr>
          <p:cNvPr id="5" name="Picture 4">
            <a:extLst>
              <a:ext uri="{FF2B5EF4-FFF2-40B4-BE49-F238E27FC236}">
                <a16:creationId xmlns:a16="http://schemas.microsoft.com/office/drawing/2014/main" id="{C7C8418E-4118-47E2-A4AA-9BCC47127802}"/>
              </a:ext>
            </a:extLst>
          </p:cNvPr>
          <p:cNvPicPr>
            <a:picLocks noChangeAspect="1"/>
          </p:cNvPicPr>
          <p:nvPr/>
        </p:nvPicPr>
        <p:blipFill>
          <a:blip r:embed="rId2"/>
          <a:stretch>
            <a:fillRect/>
          </a:stretch>
        </p:blipFill>
        <p:spPr>
          <a:xfrm>
            <a:off x="7675907" y="570671"/>
            <a:ext cx="1733136" cy="570399"/>
          </a:xfrm>
          <a:prstGeom prst="rect">
            <a:avLst/>
          </a:prstGeom>
        </p:spPr>
      </p:pic>
      <p:pic>
        <p:nvPicPr>
          <p:cNvPr id="3" name="Picture 2">
            <a:extLst>
              <a:ext uri="{FF2B5EF4-FFF2-40B4-BE49-F238E27FC236}">
                <a16:creationId xmlns:a16="http://schemas.microsoft.com/office/drawing/2014/main" id="{1D8A8CFF-5C1D-4DE7-8522-7E1330772339}"/>
              </a:ext>
            </a:extLst>
          </p:cNvPr>
          <p:cNvPicPr>
            <a:picLocks noChangeAspect="1"/>
          </p:cNvPicPr>
          <p:nvPr/>
        </p:nvPicPr>
        <p:blipFill>
          <a:blip r:embed="rId3"/>
          <a:stretch>
            <a:fillRect/>
          </a:stretch>
        </p:blipFill>
        <p:spPr>
          <a:xfrm>
            <a:off x="1523880" y="2487501"/>
            <a:ext cx="3525198" cy="605337"/>
          </a:xfrm>
          <a:prstGeom prst="rect">
            <a:avLst/>
          </a:prstGeom>
        </p:spPr>
      </p:pic>
      <p:pic>
        <p:nvPicPr>
          <p:cNvPr id="10" name="Picture 9">
            <a:extLst>
              <a:ext uri="{FF2B5EF4-FFF2-40B4-BE49-F238E27FC236}">
                <a16:creationId xmlns:a16="http://schemas.microsoft.com/office/drawing/2014/main" id="{667615BE-8530-4611-903F-956061484A39}"/>
              </a:ext>
            </a:extLst>
          </p:cNvPr>
          <p:cNvPicPr>
            <a:picLocks noChangeAspect="1"/>
          </p:cNvPicPr>
          <p:nvPr/>
        </p:nvPicPr>
        <p:blipFill>
          <a:blip r:embed="rId4"/>
          <a:stretch>
            <a:fillRect/>
          </a:stretch>
        </p:blipFill>
        <p:spPr>
          <a:xfrm>
            <a:off x="1523880" y="4356238"/>
            <a:ext cx="3812778" cy="90120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C8C5B-BC6E-4CF2-8E52-13D325D266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3880" y="781878"/>
            <a:ext cx="5539086" cy="48900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89" name="PlaceHolder 2"/>
          <p:cNvSpPr>
            <a:spLocks noGrp="1"/>
          </p:cNvSpPr>
          <p:nvPr>
            <p:ph type="subTitle"/>
          </p:nvPr>
        </p:nvSpPr>
        <p:spPr>
          <a:xfrm>
            <a:off x="1523880" y="745724"/>
            <a:ext cx="9143640" cy="4511716"/>
          </a:xfrm>
          <a:prstGeom prst="rect">
            <a:avLst/>
          </a:prstGeom>
          <a:noFill/>
          <a:ln w="0">
            <a:noFill/>
          </a:ln>
        </p:spPr>
        <p:txBody>
          <a:bodyPr anchor="t">
            <a:noAutofit/>
          </a:bodyPr>
          <a:lstStyle/>
          <a:p>
            <a:pPr>
              <a:buNone/>
            </a:pPr>
            <a:r>
              <a:rPr lang="en-US" sz="3200" dirty="0"/>
              <a:t>Salp </a:t>
            </a:r>
            <a:r>
              <a:rPr lang="en-US" sz="3200" i="0" u="none" strike="noStrike" baseline="0" dirty="0">
                <a:solidFill>
                  <a:srgbClr val="000000"/>
                </a:solidFill>
              </a:rPr>
              <a:t>Swarm</a:t>
            </a:r>
            <a:r>
              <a:rPr lang="en-US" sz="3200" b="1" i="0" u="none" strike="noStrike" baseline="0" dirty="0">
                <a:solidFill>
                  <a:srgbClr val="000000"/>
                </a:solidFill>
              </a:rPr>
              <a:t> </a:t>
            </a:r>
            <a:r>
              <a:rPr lang="en-US" sz="3200" i="0" u="none" strike="noStrike" baseline="0" dirty="0">
                <a:solidFill>
                  <a:srgbClr val="000000"/>
                </a:solidFill>
              </a:rPr>
              <a:t>Algorithm</a:t>
            </a:r>
            <a:r>
              <a:rPr lang="el-GR" sz="3200" i="0" u="none" strike="noStrike" baseline="0" dirty="0">
                <a:solidFill>
                  <a:srgbClr val="000000"/>
                </a:solidFill>
              </a:rPr>
              <a:t> </a:t>
            </a:r>
            <a:r>
              <a:rPr lang="el-GR" sz="2000" i="0" u="none" strike="noStrike" baseline="0" dirty="0">
                <a:solidFill>
                  <a:srgbClr val="000000"/>
                </a:solidFill>
              </a:rPr>
              <a:t>[5]</a:t>
            </a:r>
            <a:endParaRPr lang="en-US" sz="2000" i="0" u="none" strike="noStrike" baseline="0" dirty="0">
              <a:solidFill>
                <a:srgbClr val="000000"/>
              </a:solidFill>
            </a:endParaRPr>
          </a:p>
          <a:p>
            <a:pPr>
              <a:buNone/>
            </a:pPr>
            <a:endParaRPr lang="en-US" sz="3200" b="0" spc="-1" dirty="0">
              <a:solidFill>
                <a:srgbClr val="000000"/>
              </a:solidFill>
              <a:latin typeface="Arial"/>
            </a:endParaRPr>
          </a:p>
          <a:p>
            <a:pPr algn="just"/>
            <a:r>
              <a:rPr lang="el-GR" sz="1800" b="0" strike="noStrike" spc="-1" dirty="0">
                <a:latin typeface="Arial"/>
              </a:rPr>
              <a:t>Τα </a:t>
            </a:r>
            <a:r>
              <a:rPr lang="en-US" sz="1800" b="0" strike="noStrike" spc="-1" dirty="0">
                <a:latin typeface="Arial"/>
              </a:rPr>
              <a:t>Salps </a:t>
            </a:r>
            <a:r>
              <a:rPr lang="el-GR" sz="1800" b="0" strike="noStrike" spc="-1" dirty="0">
                <a:latin typeface="Arial"/>
              </a:rPr>
              <a:t>είναι ένα είδο</a:t>
            </a:r>
            <a:r>
              <a:rPr lang="el-GR" sz="1800" kern="1200" dirty="0">
                <a:solidFill>
                  <a:srgbClr val="000000"/>
                </a:solidFill>
                <a:effectLst/>
                <a:latin typeface="Arial" panose="020B0604020202020204" pitchFamily="34" charset="0"/>
                <a:ea typeface="Calibri" panose="020F0502020204030204" pitchFamily="34" charset="0"/>
                <a:cs typeface="+mj-cs"/>
              </a:rPr>
              <a:t>ς ζωοπλαγκτόν με διάφανο βαρελοειδές σχήμα, και ιστούς παρόμοιους με αυτούς των μεδουσών. Ένα επιπλέον κοινό στοιχείο είναι ότι χρησιμοποιούν το νερό που διέρχεται μέσα από το σώμα τους ως μέσο κίνησης.</a:t>
            </a:r>
            <a:r>
              <a:rPr lang="el-GR" sz="1800" spc="-1" dirty="0">
                <a:solidFill>
                  <a:srgbClr val="000000"/>
                </a:solidFill>
                <a:latin typeface="Arial" panose="020B0604020202020204" pitchFamily="34" charset="0"/>
              </a:rPr>
              <a:t> Για λόγου</a:t>
            </a:r>
            <a:r>
              <a:rPr lang="el-GR" sz="1800" kern="1200" dirty="0">
                <a:solidFill>
                  <a:srgbClr val="000000"/>
                </a:solidFill>
                <a:effectLst/>
                <a:latin typeface="Arial" panose="020B0604020202020204" pitchFamily="34" charset="0"/>
                <a:ea typeface="Calibri" panose="020F0502020204030204" pitchFamily="34" charset="0"/>
                <a:cs typeface="+mj-cs"/>
              </a:rPr>
              <a:t>ς που δεν είναι ακόμα γνωστοί μπορούν να σχηματίσουν μια αλυσίδα (</a:t>
            </a:r>
            <a:r>
              <a:rPr lang="en-US" sz="1800" i="0" u="none" strike="noStrike" baseline="0" dirty="0">
                <a:solidFill>
                  <a:srgbClr val="000000"/>
                </a:solidFill>
              </a:rPr>
              <a:t>swarm</a:t>
            </a:r>
            <a:r>
              <a:rPr lang="el-GR" sz="1800" i="0" u="none" strike="noStrike" baseline="0" dirty="0">
                <a:solidFill>
                  <a:srgbClr val="000000"/>
                </a:solidFill>
              </a:rPr>
              <a:t>)</a:t>
            </a:r>
            <a:r>
              <a:rPr lang="en-US" sz="1800" i="0" u="none" strike="noStrike" baseline="0" dirty="0">
                <a:solidFill>
                  <a:srgbClr val="000000"/>
                </a:solidFill>
              </a:rPr>
              <a:t>:</a:t>
            </a:r>
            <a:endParaRPr lang="el-GR" sz="1800" spc="-1" dirty="0">
              <a:solidFill>
                <a:srgbClr val="000000"/>
              </a:solidFill>
              <a:latin typeface="Arial" panose="020B0604020202020204" pitchFamily="34" charset="0"/>
            </a:endParaRPr>
          </a:p>
          <a:p>
            <a:pPr algn="just">
              <a:buNone/>
            </a:pPr>
            <a:endParaRPr lang="el-GR" sz="1800" kern="1200" dirty="0">
              <a:solidFill>
                <a:srgbClr val="000000"/>
              </a:solidFill>
              <a:effectLst/>
              <a:latin typeface="Arial" panose="020B0604020202020204" pitchFamily="34" charset="0"/>
              <a:ea typeface="Calibri" panose="020F0502020204030204" pitchFamily="34" charset="0"/>
              <a:cs typeface="+mj-cs"/>
            </a:endParaRPr>
          </a:p>
          <a:p>
            <a:pPr algn="just">
              <a:buNone/>
            </a:pPr>
            <a:endParaRPr lang="el-GR" sz="1800" b="0" strike="noStrike" spc="-1" dirty="0">
              <a:solidFill>
                <a:srgbClr val="000000"/>
              </a:solidFill>
              <a:latin typeface="Arial" panose="020B0604020202020204" pitchFamily="34" charset="0"/>
            </a:endParaRPr>
          </a:p>
          <a:p>
            <a:pPr algn="just">
              <a:buNone/>
            </a:pPr>
            <a:endParaRPr lang="el-GR" sz="1800" spc="-1" dirty="0">
              <a:solidFill>
                <a:srgbClr val="000000"/>
              </a:solidFill>
              <a:latin typeface="Arial" panose="020B0604020202020204" pitchFamily="34" charset="0"/>
            </a:endParaRPr>
          </a:p>
          <a:p>
            <a:pPr algn="just">
              <a:buNone/>
            </a:pPr>
            <a:endParaRPr lang="el-GR" sz="1800" b="0" strike="noStrike" spc="-1" dirty="0">
              <a:solidFill>
                <a:srgbClr val="000000"/>
              </a:solidFill>
              <a:latin typeface="Arial" panose="020B0604020202020204" pitchFamily="34" charset="0"/>
            </a:endParaRPr>
          </a:p>
          <a:p>
            <a:pPr algn="just">
              <a:buNone/>
            </a:pPr>
            <a:endParaRPr lang="el-GR" sz="1800" spc="-1" dirty="0">
              <a:solidFill>
                <a:srgbClr val="000000"/>
              </a:solidFill>
              <a:latin typeface="Arial" panose="020B0604020202020204" pitchFamily="34" charset="0"/>
            </a:endParaRPr>
          </a:p>
          <a:p>
            <a:pPr algn="just">
              <a:buNone/>
            </a:pPr>
            <a:endParaRPr lang="el-GR" sz="1800" spc="-1" dirty="0">
              <a:solidFill>
                <a:srgbClr val="000000"/>
              </a:solidFill>
              <a:latin typeface="Arial" panose="020B0604020202020204" pitchFamily="34" charset="0"/>
            </a:endParaRPr>
          </a:p>
          <a:p>
            <a:pPr algn="just">
              <a:buNone/>
            </a:pPr>
            <a:endParaRPr lang="el-GR" sz="1800" spc="-1" dirty="0">
              <a:solidFill>
                <a:srgbClr val="000000"/>
              </a:solidFill>
              <a:latin typeface="Arial" panose="020B0604020202020204" pitchFamily="34" charset="0"/>
            </a:endParaRPr>
          </a:p>
          <a:p>
            <a:pPr algn="just">
              <a:buNone/>
            </a:pPr>
            <a:endParaRPr lang="el-GR" sz="1800" spc="-1" dirty="0">
              <a:solidFill>
                <a:srgbClr val="000000"/>
              </a:solidFill>
              <a:latin typeface="Arial" panose="020B0604020202020204" pitchFamily="34" charset="0"/>
            </a:endParaRPr>
          </a:p>
          <a:p>
            <a:pPr algn="just">
              <a:buNone/>
            </a:pPr>
            <a:endParaRPr lang="el-GR" sz="1800" spc="-1" dirty="0">
              <a:solidFill>
                <a:srgbClr val="000000"/>
              </a:solidFill>
              <a:latin typeface="Arial" panose="020B0604020202020204" pitchFamily="34" charset="0"/>
            </a:endParaRPr>
          </a:p>
        </p:txBody>
      </p:sp>
      <p:pic>
        <p:nvPicPr>
          <p:cNvPr id="3" name="Picture 2">
            <a:extLst>
              <a:ext uri="{FF2B5EF4-FFF2-40B4-BE49-F238E27FC236}">
                <a16:creationId xmlns:a16="http://schemas.microsoft.com/office/drawing/2014/main" id="{D047CE61-6877-4885-8D5E-4D1DED9DE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522" y="2847214"/>
            <a:ext cx="5562955" cy="356218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91" name="PlaceHolder 2"/>
          <p:cNvSpPr>
            <a:spLocks noGrp="1"/>
          </p:cNvSpPr>
          <p:nvPr>
            <p:ph type="subTitle"/>
          </p:nvPr>
        </p:nvSpPr>
        <p:spPr>
          <a:xfrm>
            <a:off x="1523880" y="675861"/>
            <a:ext cx="9143640" cy="4581579"/>
          </a:xfrm>
          <a:prstGeom prst="rect">
            <a:avLst/>
          </a:prstGeom>
          <a:noFill/>
          <a:ln w="0">
            <a:noFill/>
          </a:ln>
        </p:spPr>
        <p:txBody>
          <a:bodyPr anchor="t">
            <a:noAutofit/>
          </a:bodyPr>
          <a:lstStyle/>
          <a:p>
            <a:pPr algn="just">
              <a:buNone/>
            </a:pPr>
            <a:r>
              <a:rPr lang="el-GR" sz="1800" b="0" strike="noStrike" spc="-1" dirty="0">
                <a:latin typeface="Arial"/>
              </a:rPr>
              <a:t>Η βιβλιογραφία πάνω στο </a:t>
            </a:r>
            <a:r>
              <a:rPr lang="el-GR" sz="1800" spc="-1" dirty="0">
                <a:latin typeface="Arial"/>
              </a:rPr>
              <a:t>θέμα τη</a:t>
            </a:r>
            <a:r>
              <a:rPr lang="el-GR" sz="1800" kern="1200" dirty="0">
                <a:solidFill>
                  <a:srgbClr val="000000"/>
                </a:solidFill>
                <a:effectLst/>
                <a:latin typeface="Arial" panose="020B0604020202020204" pitchFamily="34" charset="0"/>
                <a:ea typeface="Calibri" panose="020F0502020204030204" pitchFamily="34" charset="0"/>
                <a:cs typeface="+mj-cs"/>
              </a:rPr>
              <a:t>ς μοντελοποίησης </a:t>
            </a:r>
            <a:r>
              <a:rPr lang="el-GR" sz="1800" spc="-1" dirty="0">
                <a:latin typeface="Arial"/>
              </a:rPr>
              <a:t>είναι ακόμα πενιχρή, και δεν υπήρχε άλλο</a:t>
            </a:r>
            <a:r>
              <a:rPr lang="el-GR" sz="1800" kern="1200" dirty="0">
                <a:solidFill>
                  <a:srgbClr val="000000"/>
                </a:solidFill>
                <a:effectLst/>
                <a:latin typeface="Arial" panose="020B0604020202020204" pitchFamily="34" charset="0"/>
                <a:ea typeface="Calibri" panose="020F0502020204030204" pitchFamily="34" charset="0"/>
                <a:cs typeface="+mj-cs"/>
              </a:rPr>
              <a:t>ς αλγόριθμος βελτιστοποίησης που να χρησιμοποιεί τα </a:t>
            </a:r>
            <a:r>
              <a:rPr lang="en-US" sz="1800" kern="1200" dirty="0" err="1">
                <a:solidFill>
                  <a:srgbClr val="000000"/>
                </a:solidFill>
                <a:effectLst/>
                <a:latin typeface="Arial" panose="020B0604020202020204" pitchFamily="34" charset="0"/>
                <a:ea typeface="Calibri" panose="020F0502020204030204" pitchFamily="34" charset="0"/>
                <a:cs typeface="+mj-cs"/>
              </a:rPr>
              <a:t>salps</a:t>
            </a:r>
            <a:r>
              <a:rPr lang="en-US" sz="1800" kern="1200" dirty="0">
                <a:solidFill>
                  <a:srgbClr val="000000"/>
                </a:solidFill>
                <a:effectLst/>
                <a:latin typeface="Arial" panose="020B0604020202020204" pitchFamily="34" charset="0"/>
                <a:ea typeface="Calibri" panose="020F0502020204030204" pitchFamily="34" charset="0"/>
                <a:cs typeface="+mj-cs"/>
              </a:rPr>
              <a:t>.</a:t>
            </a:r>
          </a:p>
          <a:p>
            <a:pPr algn="just">
              <a:buNone/>
            </a:pPr>
            <a:endParaRPr lang="en-US" sz="1800" b="0" strike="noStrike" spc="-1" dirty="0">
              <a:solidFill>
                <a:srgbClr val="000000"/>
              </a:solidFill>
              <a:latin typeface="Arial" panose="020B0604020202020204" pitchFamily="34" charset="0"/>
            </a:endParaRPr>
          </a:p>
          <a:p>
            <a:pPr algn="just">
              <a:buNone/>
            </a:pPr>
            <a:r>
              <a:rPr lang="el-GR" sz="1800" b="0" strike="noStrike" spc="-1" dirty="0">
                <a:solidFill>
                  <a:srgbClr val="000000"/>
                </a:solidFill>
                <a:latin typeface="Arial" panose="020B0604020202020204" pitchFamily="34" charset="0"/>
              </a:rPr>
              <a:t>Για την υλοποίηση του αλγορίθμου, χωρίζουμε τα </a:t>
            </a:r>
            <a:r>
              <a:rPr lang="en-US" sz="1800" b="0" strike="noStrike" spc="-1" dirty="0" err="1">
                <a:solidFill>
                  <a:srgbClr val="000000"/>
                </a:solidFill>
                <a:latin typeface="Arial" panose="020B0604020202020204" pitchFamily="34" charset="0"/>
              </a:rPr>
              <a:t>salps</a:t>
            </a:r>
            <a:r>
              <a:rPr lang="en-US" sz="1800" b="0" strike="noStrike" spc="-1" dirty="0">
                <a:solidFill>
                  <a:srgbClr val="000000"/>
                </a:solidFill>
                <a:latin typeface="Arial" panose="020B0604020202020204" pitchFamily="34" charset="0"/>
              </a:rPr>
              <a:t> </a:t>
            </a:r>
            <a:r>
              <a:rPr lang="el-GR" sz="1800" b="0" strike="noStrike" spc="-1" dirty="0">
                <a:solidFill>
                  <a:srgbClr val="000000"/>
                </a:solidFill>
                <a:latin typeface="Arial" panose="020B0604020202020204" pitchFamily="34" charset="0"/>
              </a:rPr>
              <a:t>σε 2 ομάδε</a:t>
            </a:r>
            <a:r>
              <a:rPr lang="el-GR" sz="1800" kern="1200" dirty="0">
                <a:solidFill>
                  <a:srgbClr val="000000"/>
                </a:solidFill>
                <a:effectLst/>
                <a:latin typeface="Arial" panose="020B0604020202020204" pitchFamily="34" charset="0"/>
                <a:ea typeface="Calibri" panose="020F0502020204030204" pitchFamily="34" charset="0"/>
                <a:cs typeface="+mj-cs"/>
              </a:rPr>
              <a:t>ς, τον επικεφαλή και τα μέλη που τον ακολουθούν. Θεωρούμε το διάνυσμα </a:t>
            </a:r>
            <a:r>
              <a:rPr lang="en-US" sz="1800" i="1" kern="1200" dirty="0">
                <a:solidFill>
                  <a:srgbClr val="000000"/>
                </a:solidFill>
                <a:effectLst/>
                <a:latin typeface="Arial" panose="020B0604020202020204" pitchFamily="34" charset="0"/>
                <a:ea typeface="Calibri" panose="020F0502020204030204" pitchFamily="34" charset="0"/>
                <a:cs typeface="+mj-cs"/>
              </a:rPr>
              <a:t>x</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dirty="0">
                <a:solidFill>
                  <a:srgbClr val="000000"/>
                </a:solidFill>
                <a:latin typeface="Arial" panose="020B0604020202020204" pitchFamily="34" charset="0"/>
                <a:ea typeface="Calibri" panose="020F0502020204030204" pitchFamily="34" charset="0"/>
              </a:rPr>
              <a:t>ω</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dirty="0">
                <a:solidFill>
                  <a:srgbClr val="000000"/>
                </a:solidFill>
                <a:latin typeface="Arial" panose="020B0604020202020204" pitchFamily="34" charset="0"/>
                <a:ea typeface="Calibri" panose="020F0502020204030204" pitchFamily="34" charset="0"/>
              </a:rPr>
              <a:t> τη θέση του κάθε </a:t>
            </a:r>
            <a:r>
              <a:rPr lang="en-US" sz="1800" dirty="0" err="1">
                <a:solidFill>
                  <a:srgbClr val="000000"/>
                </a:solidFill>
                <a:latin typeface="Arial" panose="020B0604020202020204" pitchFamily="34" charset="0"/>
                <a:ea typeface="Calibri" panose="020F0502020204030204" pitchFamily="34" charset="0"/>
              </a:rPr>
              <a:t>salp</a:t>
            </a:r>
            <a:r>
              <a:rPr lang="en-US" sz="1800"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στο χώρο, και ω</a:t>
            </a:r>
            <a:r>
              <a:rPr lang="el-GR" sz="1800" kern="1200" dirty="0">
                <a:solidFill>
                  <a:srgbClr val="000000"/>
                </a:solidFill>
                <a:effectLst/>
                <a:latin typeface="Arial" panose="020B0604020202020204" pitchFamily="34" charset="0"/>
                <a:ea typeface="Calibri" panose="020F0502020204030204" pitchFamily="34" charset="0"/>
                <a:cs typeface="+mj-cs"/>
              </a:rPr>
              <a:t>ς στόχος θεωρείται η τροφή </a:t>
            </a:r>
            <a:r>
              <a:rPr lang="en-US" sz="1800" i="1" dirty="0">
                <a:solidFill>
                  <a:srgbClr val="000000"/>
                </a:solidFill>
                <a:latin typeface="Arial" panose="020B0604020202020204" pitchFamily="34" charset="0"/>
                <a:ea typeface="Calibri" panose="020F0502020204030204" pitchFamily="34" charset="0"/>
              </a:rPr>
              <a:t>F</a:t>
            </a:r>
            <a:r>
              <a:rPr lang="en-US" sz="1800" dirty="0">
                <a:solidFill>
                  <a:srgbClr val="000000"/>
                </a:solidFill>
                <a:latin typeface="Arial" panose="020B0604020202020204" pitchFamily="34" charset="0"/>
                <a:ea typeface="Calibri" panose="020F0502020204030204" pitchFamily="34" charset="0"/>
              </a:rPr>
              <a:t>.</a:t>
            </a:r>
            <a:r>
              <a:rPr lang="el-GR" sz="1800" dirty="0">
                <a:solidFill>
                  <a:srgbClr val="000000"/>
                </a:solidFill>
                <a:latin typeface="Arial" panose="020B0604020202020204" pitchFamily="34" charset="0"/>
                <a:ea typeface="Calibri" panose="020F0502020204030204" pitchFamily="34" charset="0"/>
              </a:rPr>
              <a:t> Η ανανέωση τη</a:t>
            </a:r>
            <a:r>
              <a:rPr lang="el-GR" sz="1800" kern="1200" dirty="0">
                <a:solidFill>
                  <a:srgbClr val="000000"/>
                </a:solidFill>
                <a:effectLst/>
                <a:latin typeface="Arial" panose="020B0604020202020204" pitchFamily="34" charset="0"/>
                <a:ea typeface="Calibri" panose="020F0502020204030204" pitchFamily="34" charset="0"/>
                <a:cs typeface="+mj-cs"/>
              </a:rPr>
              <a:t>ς θέσης του αρχηγού </a:t>
            </a:r>
            <a:r>
              <a:rPr lang="el-GR" sz="1800" dirty="0">
                <a:solidFill>
                  <a:srgbClr val="000000"/>
                </a:solidFill>
                <a:latin typeface="Arial" panose="020B0604020202020204" pitchFamily="34" charset="0"/>
                <a:ea typeface="Calibri" panose="020F0502020204030204" pitchFamily="34" charset="0"/>
              </a:rPr>
              <a:t>γίνεται</a:t>
            </a:r>
            <a:r>
              <a:rPr lang="el-GR" sz="1800" kern="1200" dirty="0">
                <a:solidFill>
                  <a:srgbClr val="000000"/>
                </a:solidFill>
                <a:effectLst/>
                <a:latin typeface="Arial" panose="020B0604020202020204" pitchFamily="34" charset="0"/>
                <a:ea typeface="Calibri" panose="020F0502020204030204" pitchFamily="34" charset="0"/>
                <a:cs typeface="+mj-cs"/>
              </a:rPr>
              <a:t> με βάση τη σχέση</a:t>
            </a:r>
          </a:p>
          <a:p>
            <a:pPr algn="just">
              <a:buNone/>
            </a:pPr>
            <a:endParaRPr lang="el-GR" sz="1800" dirty="0">
              <a:solidFill>
                <a:srgbClr val="000000"/>
              </a:solidFill>
              <a:latin typeface="Arial" panose="020B0604020202020204" pitchFamily="34" charset="0"/>
              <a:ea typeface="Calibri" panose="020F0502020204030204" pitchFamily="34" charset="0"/>
            </a:endParaRPr>
          </a:p>
          <a:p>
            <a:pPr algn="just">
              <a:buNone/>
            </a:pPr>
            <a:endParaRPr lang="el-GR" sz="1800" kern="1200" dirty="0">
              <a:solidFill>
                <a:srgbClr val="000000"/>
              </a:solidFill>
              <a:effectLst/>
              <a:latin typeface="Arial" panose="020B0604020202020204" pitchFamily="34" charset="0"/>
              <a:ea typeface="Calibri" panose="020F0502020204030204" pitchFamily="34" charset="0"/>
              <a:cs typeface="+mj-cs"/>
            </a:endParaRPr>
          </a:p>
          <a:p>
            <a:pPr algn="just">
              <a:buNone/>
            </a:pPr>
            <a:endParaRPr lang="el-GR" sz="1800" dirty="0">
              <a:solidFill>
                <a:srgbClr val="000000"/>
              </a:solidFill>
              <a:latin typeface="Arial" panose="020B0604020202020204" pitchFamily="34" charset="0"/>
              <a:ea typeface="Calibri" panose="020F0502020204030204" pitchFamily="34" charset="0"/>
            </a:endParaRPr>
          </a:p>
          <a:p>
            <a:pPr algn="just">
              <a:buNone/>
            </a:pPr>
            <a:endParaRPr lang="el-GR" sz="1800" kern="1200" dirty="0">
              <a:solidFill>
                <a:srgbClr val="000000"/>
              </a:solidFill>
              <a:effectLst/>
              <a:latin typeface="Arial" panose="020B0604020202020204" pitchFamily="34" charset="0"/>
              <a:ea typeface="Calibri" panose="020F0502020204030204" pitchFamily="34" charset="0"/>
              <a:cs typeface="+mj-cs"/>
            </a:endParaRPr>
          </a:p>
          <a:p>
            <a:pPr algn="just">
              <a:buNone/>
            </a:pPr>
            <a:endParaRPr lang="el-GR" sz="1800" dirty="0">
              <a:solidFill>
                <a:srgbClr val="000000"/>
              </a:solidFill>
              <a:latin typeface="Arial" panose="020B0604020202020204" pitchFamily="34" charset="0"/>
              <a:ea typeface="Calibri" panose="020F0502020204030204" pitchFamily="34" charset="0"/>
            </a:endParaRPr>
          </a:p>
          <a:p>
            <a:pPr algn="just">
              <a:buNone/>
            </a:pPr>
            <a:endParaRPr lang="el-GR" sz="1800" kern="1200" dirty="0">
              <a:solidFill>
                <a:srgbClr val="000000"/>
              </a:solidFill>
              <a:effectLst/>
              <a:latin typeface="Arial" panose="020B0604020202020204" pitchFamily="34" charset="0"/>
              <a:ea typeface="Calibri" panose="020F0502020204030204" pitchFamily="34" charset="0"/>
              <a:cs typeface="+mj-cs"/>
            </a:endParaRPr>
          </a:p>
          <a:p>
            <a:pPr algn="just">
              <a:buNone/>
            </a:pPr>
            <a:r>
              <a:rPr lang="en-US" sz="1800" kern="1200" dirty="0">
                <a:solidFill>
                  <a:srgbClr val="000000"/>
                </a:solidFill>
                <a:effectLst/>
                <a:latin typeface="Arial" panose="020B0604020202020204" pitchFamily="34" charset="0"/>
                <a:ea typeface="Calibri" panose="020F0502020204030204" pitchFamily="34" charset="0"/>
                <a:cs typeface="+mj-cs"/>
              </a:rPr>
              <a:t>,</a:t>
            </a:r>
            <a:r>
              <a:rPr lang="el-GR" sz="1800" kern="1200" dirty="0">
                <a:solidFill>
                  <a:srgbClr val="000000"/>
                </a:solidFill>
                <a:effectLst/>
                <a:latin typeface="Arial" panose="020B0604020202020204" pitchFamily="34" charset="0"/>
                <a:ea typeface="Calibri" panose="020F0502020204030204" pitchFamily="34" charset="0"/>
                <a:cs typeface="+mj-cs"/>
              </a:rPr>
              <a:t>όπου</a:t>
            </a:r>
            <a:r>
              <a:rPr lang="en-US" sz="1800" kern="1200" dirty="0">
                <a:solidFill>
                  <a:srgbClr val="000000"/>
                </a:solidFill>
                <a:effectLst/>
                <a:latin typeface="Arial" panose="020B0604020202020204" pitchFamily="34" charset="0"/>
                <a:ea typeface="Calibri" panose="020F0502020204030204" pitchFamily="34" charset="0"/>
                <a:cs typeface="+mj-cs"/>
              </a:rPr>
              <a:t> c</a:t>
            </a:r>
            <a:r>
              <a:rPr lang="el-GR" sz="1800" baseline="-25000" dirty="0">
                <a:solidFill>
                  <a:srgbClr val="000000"/>
                </a:solidFill>
                <a:latin typeface="Arial" panose="020B0604020202020204" pitchFamily="34" charset="0"/>
                <a:ea typeface="Calibri" panose="020F0502020204030204" pitchFamily="34" charset="0"/>
              </a:rPr>
              <a:t>2</a:t>
            </a:r>
            <a:r>
              <a:rPr lang="en-US" sz="1800" kern="1200" baseline="-25000" dirty="0">
                <a:solidFill>
                  <a:srgbClr val="000000"/>
                </a:solidFill>
                <a:effectLst/>
                <a:latin typeface="Arial" panose="020B0604020202020204" pitchFamily="34" charset="0"/>
                <a:ea typeface="Calibri" panose="020F0502020204030204" pitchFamily="34" charset="0"/>
                <a:cs typeface="+mj-cs"/>
              </a:rPr>
              <a:t> </a:t>
            </a:r>
            <a:r>
              <a:rPr lang="el-GR" sz="1800" dirty="0">
                <a:solidFill>
                  <a:srgbClr val="000000"/>
                </a:solidFill>
                <a:latin typeface="Arial" panose="020B0604020202020204" pitchFamily="34" charset="0"/>
                <a:ea typeface="Calibri" panose="020F0502020204030204" pitchFamily="34" charset="0"/>
              </a:rPr>
              <a:t>και </a:t>
            </a:r>
            <a:r>
              <a:rPr lang="en-US" sz="1800" kern="1200" dirty="0">
                <a:solidFill>
                  <a:srgbClr val="000000"/>
                </a:solidFill>
                <a:effectLst/>
                <a:latin typeface="Arial" panose="020B0604020202020204" pitchFamily="34" charset="0"/>
                <a:ea typeface="Calibri" panose="020F0502020204030204" pitchFamily="34" charset="0"/>
                <a:cs typeface="+mj-cs"/>
              </a:rPr>
              <a:t>c</a:t>
            </a:r>
            <a:r>
              <a:rPr lang="el-GR" sz="1800" baseline="-25000" dirty="0">
                <a:solidFill>
                  <a:srgbClr val="000000"/>
                </a:solidFill>
                <a:latin typeface="Arial" panose="020B0604020202020204" pitchFamily="34" charset="0"/>
                <a:ea typeface="Calibri" panose="020F0502020204030204" pitchFamily="34" charset="0"/>
              </a:rPr>
              <a:t>3</a:t>
            </a:r>
            <a:r>
              <a:rPr lang="el-GR" sz="1800" dirty="0">
                <a:solidFill>
                  <a:srgbClr val="000000"/>
                </a:solidFill>
                <a:latin typeface="Arial" panose="020B0604020202020204" pitchFamily="34" charset="0"/>
                <a:ea typeface="Calibri" panose="020F0502020204030204" pitchFamily="34" charset="0"/>
              </a:rPr>
              <a:t> τυχαίοι αριθμοί και </a:t>
            </a:r>
            <a:r>
              <a:rPr lang="en-US" sz="1800" i="1" dirty="0" err="1">
                <a:solidFill>
                  <a:srgbClr val="000000"/>
                </a:solidFill>
                <a:latin typeface="Arial" panose="020B0604020202020204" pitchFamily="34" charset="0"/>
                <a:ea typeface="Calibri" panose="020F0502020204030204" pitchFamily="34" charset="0"/>
              </a:rPr>
              <a:t>ub</a:t>
            </a:r>
            <a:r>
              <a:rPr lang="en-US" sz="1800" i="1" baseline="-25000" dirty="0" err="1">
                <a:solidFill>
                  <a:srgbClr val="000000"/>
                </a:solidFill>
                <a:latin typeface="Arial" panose="020B0604020202020204" pitchFamily="34" charset="0"/>
                <a:ea typeface="Calibri" panose="020F0502020204030204" pitchFamily="34" charset="0"/>
              </a:rPr>
              <a:t>j</a:t>
            </a:r>
            <a:r>
              <a:rPr lang="en-US" sz="1800" i="1" dirty="0">
                <a:solidFill>
                  <a:srgbClr val="000000"/>
                </a:solidFill>
                <a:latin typeface="Arial" panose="020B0604020202020204" pitchFamily="34" charset="0"/>
                <a:ea typeface="Calibri" panose="020F0502020204030204" pitchFamily="34" charset="0"/>
              </a:rPr>
              <a:t> , </a:t>
            </a:r>
            <a:r>
              <a:rPr lang="en-US" sz="1800" i="1" dirty="0" err="1">
                <a:solidFill>
                  <a:srgbClr val="000000"/>
                </a:solidFill>
                <a:latin typeface="Arial" panose="020B0604020202020204" pitchFamily="34" charset="0"/>
                <a:ea typeface="Calibri" panose="020F0502020204030204" pitchFamily="34" charset="0"/>
              </a:rPr>
              <a:t>lb</a:t>
            </a:r>
            <a:r>
              <a:rPr lang="en-US" sz="1800" i="1" baseline="-25000" dirty="0" err="1">
                <a:solidFill>
                  <a:srgbClr val="000000"/>
                </a:solidFill>
                <a:latin typeface="Arial" panose="020B0604020202020204" pitchFamily="34" charset="0"/>
                <a:ea typeface="Calibri" panose="020F0502020204030204" pitchFamily="34" charset="0"/>
              </a:rPr>
              <a:t>j</a:t>
            </a:r>
            <a:r>
              <a:rPr lang="en-US" sz="1800" i="1" baseline="-25000" dirty="0">
                <a:solidFill>
                  <a:srgbClr val="000000"/>
                </a:solidFill>
                <a:latin typeface="Arial" panose="020B0604020202020204" pitchFamily="34" charset="0"/>
                <a:ea typeface="Calibri" panose="020F0502020204030204" pitchFamily="34" charset="0"/>
              </a:rPr>
              <a:t> </a:t>
            </a:r>
            <a:r>
              <a:rPr lang="en-US" sz="1800" i="1"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τα άνω και κάτω όρια τη</a:t>
            </a:r>
            <a:r>
              <a:rPr lang="el-GR" sz="1800" kern="1200" dirty="0">
                <a:solidFill>
                  <a:srgbClr val="000000"/>
                </a:solidFill>
                <a:effectLst/>
                <a:latin typeface="Arial" panose="020B0604020202020204" pitchFamily="34" charset="0"/>
                <a:ea typeface="Calibri" panose="020F0502020204030204" pitchFamily="34" charset="0"/>
                <a:cs typeface="+mj-cs"/>
              </a:rPr>
              <a:t>ς διάστασης </a:t>
            </a:r>
            <a:r>
              <a:rPr lang="en-US" sz="1800" i="1" dirty="0">
                <a:solidFill>
                  <a:srgbClr val="000000"/>
                </a:solidFill>
                <a:latin typeface="Arial" panose="020B0604020202020204" pitchFamily="34" charset="0"/>
                <a:ea typeface="Calibri" panose="020F0502020204030204" pitchFamily="34" charset="0"/>
              </a:rPr>
              <a:t>j</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kern="1200" dirty="0">
                <a:solidFill>
                  <a:srgbClr val="000000"/>
                </a:solidFill>
                <a:effectLst/>
                <a:latin typeface="Arial" panose="020B0604020202020204" pitchFamily="34" charset="0"/>
                <a:ea typeface="Calibri" panose="020F0502020204030204" pitchFamily="34" charset="0"/>
                <a:cs typeface="+mj-cs"/>
              </a:rPr>
              <a:t>Η παράμετρος </a:t>
            </a:r>
            <a:r>
              <a:rPr lang="en-US" sz="1800" kern="1200" dirty="0">
                <a:solidFill>
                  <a:srgbClr val="000000"/>
                </a:solidFill>
                <a:effectLst/>
                <a:latin typeface="Arial" panose="020B0604020202020204" pitchFamily="34" charset="0"/>
                <a:ea typeface="Calibri" panose="020F0502020204030204" pitchFamily="34" charset="0"/>
                <a:cs typeface="+mj-cs"/>
              </a:rPr>
              <a:t>c</a:t>
            </a:r>
            <a:r>
              <a:rPr lang="en-US" sz="1800" kern="1200" baseline="-25000" dirty="0">
                <a:solidFill>
                  <a:srgbClr val="000000"/>
                </a:solidFill>
                <a:effectLst/>
                <a:latin typeface="Arial" panose="020B0604020202020204" pitchFamily="34" charset="0"/>
                <a:ea typeface="Calibri" panose="020F0502020204030204" pitchFamily="34" charset="0"/>
                <a:cs typeface="+mj-cs"/>
              </a:rPr>
              <a:t>1</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kern="1200" dirty="0">
                <a:solidFill>
                  <a:srgbClr val="000000"/>
                </a:solidFill>
                <a:effectLst/>
                <a:latin typeface="Arial" panose="020B0604020202020204" pitchFamily="34" charset="0"/>
                <a:ea typeface="Calibri" panose="020F0502020204030204" pitchFamily="34" charset="0"/>
                <a:cs typeface="+mj-cs"/>
              </a:rPr>
              <a:t>ορίζεται ως                                 </a:t>
            </a:r>
          </a:p>
          <a:p>
            <a:pPr algn="just">
              <a:buNone/>
            </a:pPr>
            <a:endParaRPr lang="el-GR" sz="1800" dirty="0">
              <a:solidFill>
                <a:srgbClr val="000000"/>
              </a:solidFill>
              <a:latin typeface="Arial" panose="020B0604020202020204" pitchFamily="34" charset="0"/>
              <a:ea typeface="Calibri" panose="020F0502020204030204" pitchFamily="34" charset="0"/>
            </a:endParaRPr>
          </a:p>
          <a:p>
            <a:pPr algn="just">
              <a:buNone/>
            </a:pPr>
            <a:r>
              <a:rPr lang="en-US" sz="1800" kern="1200" dirty="0">
                <a:solidFill>
                  <a:srgbClr val="000000"/>
                </a:solidFill>
                <a:effectLst/>
                <a:latin typeface="Arial" panose="020B0604020202020204" pitchFamily="34" charset="0"/>
                <a:ea typeface="Calibri" panose="020F0502020204030204" pitchFamily="34" charset="0"/>
                <a:cs typeface="+mj-cs"/>
              </a:rPr>
              <a:t>,</a:t>
            </a:r>
            <a:r>
              <a:rPr lang="el-GR" sz="1800" dirty="0">
                <a:solidFill>
                  <a:srgbClr val="000000"/>
                </a:solidFill>
                <a:latin typeface="Arial" panose="020B0604020202020204" pitchFamily="34" charset="0"/>
                <a:ea typeface="Calibri" panose="020F0502020204030204" pitchFamily="34" charset="0"/>
              </a:rPr>
              <a:t> όπου </a:t>
            </a:r>
            <a:r>
              <a:rPr lang="en-US" sz="1800" i="1" dirty="0">
                <a:solidFill>
                  <a:srgbClr val="000000"/>
                </a:solidFill>
                <a:latin typeface="Arial" panose="020B0604020202020204" pitchFamily="34" charset="0"/>
                <a:ea typeface="Calibri" panose="020F0502020204030204" pitchFamily="34" charset="0"/>
              </a:rPr>
              <a:t>l </a:t>
            </a:r>
            <a:r>
              <a:rPr lang="en-US" sz="1800"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η τρέχουσα επανάληψη και </a:t>
            </a:r>
            <a:r>
              <a:rPr lang="en-US" sz="1800" i="1" dirty="0">
                <a:solidFill>
                  <a:srgbClr val="000000"/>
                </a:solidFill>
                <a:latin typeface="Arial" panose="020B0604020202020204" pitchFamily="34" charset="0"/>
                <a:ea typeface="Calibri" panose="020F0502020204030204" pitchFamily="34" charset="0"/>
              </a:rPr>
              <a:t>L</a:t>
            </a:r>
            <a:r>
              <a:rPr lang="en-US" sz="1800"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η μέγιστη τιμή των επαναλήψεων. Η σχέση (30) δείχνει ότι η νέα θέση του αρχηγού εξαρτάται από τη θέση τη</a:t>
            </a:r>
            <a:r>
              <a:rPr lang="el-GR" sz="1800" kern="1200" dirty="0">
                <a:solidFill>
                  <a:srgbClr val="000000"/>
                </a:solidFill>
                <a:effectLst/>
                <a:latin typeface="Arial" panose="020B0604020202020204" pitchFamily="34" charset="0"/>
                <a:ea typeface="Calibri" panose="020F0502020204030204" pitchFamily="34" charset="0"/>
                <a:cs typeface="+mj-cs"/>
              </a:rPr>
              <a:t>ς τροφής </a:t>
            </a:r>
            <a:r>
              <a:rPr lang="en-US" sz="1800" i="1" kern="1200" dirty="0">
                <a:solidFill>
                  <a:srgbClr val="000000"/>
                </a:solidFill>
                <a:effectLst/>
                <a:latin typeface="Arial" panose="020B0604020202020204" pitchFamily="34" charset="0"/>
                <a:ea typeface="Calibri" panose="020F0502020204030204" pitchFamily="34" charset="0"/>
                <a:cs typeface="+mj-cs"/>
              </a:rPr>
              <a:t>F.</a:t>
            </a:r>
            <a:endParaRPr lang="en-US" sz="1800" b="0" strike="noStrike" spc="-1" dirty="0">
              <a:latin typeface="Arial"/>
            </a:endParaRPr>
          </a:p>
        </p:txBody>
      </p:sp>
      <p:pic>
        <p:nvPicPr>
          <p:cNvPr id="3" name="Picture 2">
            <a:extLst>
              <a:ext uri="{FF2B5EF4-FFF2-40B4-BE49-F238E27FC236}">
                <a16:creationId xmlns:a16="http://schemas.microsoft.com/office/drawing/2014/main" id="{4A5DAB98-BA0B-4A65-BFAA-F5D21BF22133}"/>
              </a:ext>
            </a:extLst>
          </p:cNvPr>
          <p:cNvPicPr>
            <a:picLocks noChangeAspect="1"/>
          </p:cNvPicPr>
          <p:nvPr/>
        </p:nvPicPr>
        <p:blipFill>
          <a:blip r:embed="rId2"/>
          <a:stretch>
            <a:fillRect/>
          </a:stretch>
        </p:blipFill>
        <p:spPr>
          <a:xfrm>
            <a:off x="1523880" y="2762249"/>
            <a:ext cx="3923536" cy="842341"/>
          </a:xfrm>
          <a:prstGeom prst="rect">
            <a:avLst/>
          </a:prstGeom>
        </p:spPr>
      </p:pic>
      <p:pic>
        <p:nvPicPr>
          <p:cNvPr id="6" name="Picture 5">
            <a:extLst>
              <a:ext uri="{FF2B5EF4-FFF2-40B4-BE49-F238E27FC236}">
                <a16:creationId xmlns:a16="http://schemas.microsoft.com/office/drawing/2014/main" id="{C2B7F0E1-07AD-4EB9-A3EC-DAF9931CAFB9}"/>
              </a:ext>
            </a:extLst>
          </p:cNvPr>
          <p:cNvPicPr>
            <a:picLocks noChangeAspect="1"/>
          </p:cNvPicPr>
          <p:nvPr/>
        </p:nvPicPr>
        <p:blipFill>
          <a:blip r:embed="rId3"/>
          <a:stretch>
            <a:fillRect/>
          </a:stretch>
        </p:blipFill>
        <p:spPr>
          <a:xfrm>
            <a:off x="4421080" y="4148679"/>
            <a:ext cx="1585843" cy="46170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93" name="PlaceHolder 2"/>
          <p:cNvSpPr>
            <a:spLocks noGrp="1"/>
          </p:cNvSpPr>
          <p:nvPr>
            <p:ph type="subTitle"/>
          </p:nvPr>
        </p:nvSpPr>
        <p:spPr>
          <a:xfrm>
            <a:off x="1523880" y="702365"/>
            <a:ext cx="9143640" cy="4555075"/>
          </a:xfrm>
          <a:prstGeom prst="rect">
            <a:avLst/>
          </a:prstGeom>
          <a:noFill/>
          <a:ln w="0">
            <a:noFill/>
          </a:ln>
        </p:spPr>
        <p:txBody>
          <a:bodyPr anchor="t">
            <a:noAutofit/>
          </a:bodyPr>
          <a:lstStyle/>
          <a:p>
            <a:pPr algn="just">
              <a:buNone/>
            </a:pPr>
            <a:r>
              <a:rPr lang="el-GR" sz="1800" spc="-1" dirty="0">
                <a:latin typeface="Arial"/>
              </a:rPr>
              <a:t>Για τη νέα θέση των υπόλοιπων μελών χρησιμοποιείται ο νόμο</a:t>
            </a:r>
            <a:r>
              <a:rPr lang="el-GR" sz="1800" kern="1200" dirty="0">
                <a:solidFill>
                  <a:srgbClr val="000000"/>
                </a:solidFill>
                <a:effectLst/>
                <a:latin typeface="Arial" panose="020B0604020202020204" pitchFamily="34" charset="0"/>
                <a:ea typeface="Calibri" panose="020F0502020204030204" pitchFamily="34" charset="0"/>
                <a:cs typeface="+mj-cs"/>
              </a:rPr>
              <a:t>ς του </a:t>
            </a:r>
            <a:r>
              <a:rPr lang="en-US" sz="1800" dirty="0">
                <a:effectLst/>
                <a:ea typeface="Calibri" panose="020F0502020204030204" pitchFamily="34" charset="0"/>
              </a:rPr>
              <a:t>Newton</a:t>
            </a:r>
            <a:r>
              <a:rPr lang="el-GR" sz="1800" dirty="0">
                <a:effectLst/>
                <a:ea typeface="Calibri" panose="020F0502020204030204" pitchFamily="34" charset="0"/>
              </a:rPr>
              <a:t>:</a:t>
            </a: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r>
              <a:rPr lang="el-GR" sz="1800" dirty="0">
                <a:effectLst/>
                <a:ea typeface="Calibri" panose="020F0502020204030204" pitchFamily="34" charset="0"/>
              </a:rPr>
              <a:t>,όπου </a:t>
            </a:r>
            <a:r>
              <a:rPr lang="en-US" sz="1800" dirty="0">
                <a:effectLst/>
                <a:ea typeface="Calibri" panose="020F0502020204030204" pitchFamily="34" charset="0"/>
              </a:rPr>
              <a:t>v</a:t>
            </a:r>
            <a:r>
              <a:rPr lang="en-US" sz="1800" baseline="-25000" dirty="0">
                <a:effectLst/>
                <a:ea typeface="Calibri" panose="020F0502020204030204" pitchFamily="34" charset="0"/>
              </a:rPr>
              <a:t>0</a:t>
            </a:r>
            <a:r>
              <a:rPr lang="en-US" sz="1800" dirty="0">
                <a:effectLst/>
                <a:ea typeface="Calibri" panose="020F0502020204030204" pitchFamily="34" charset="0"/>
              </a:rPr>
              <a:t> </a:t>
            </a:r>
            <a:r>
              <a:rPr lang="el-GR" sz="1800" dirty="0">
                <a:effectLst/>
                <a:ea typeface="Calibri" panose="020F0502020204030204" pitchFamily="34" charset="0"/>
              </a:rPr>
              <a:t>η αρχίκή ταχύτητα,                     και                      </a:t>
            </a:r>
          </a:p>
          <a:p>
            <a:pPr algn="just">
              <a:buNone/>
            </a:pPr>
            <a:endParaRPr lang="el-GR" sz="1800" dirty="0">
              <a:ea typeface="Calibri" panose="020F0502020204030204" pitchFamily="34" charset="0"/>
            </a:endParaRPr>
          </a:p>
          <a:p>
            <a:pPr algn="just">
              <a:buNone/>
            </a:pPr>
            <a:endParaRPr lang="el-GR" sz="1800" dirty="0">
              <a:effectLst/>
              <a:ea typeface="Calibri" panose="020F0502020204030204" pitchFamily="34" charset="0"/>
            </a:endParaRPr>
          </a:p>
          <a:p>
            <a:pPr algn="just">
              <a:buNone/>
            </a:pPr>
            <a:r>
              <a:rPr lang="el-GR" sz="1800" dirty="0">
                <a:ea typeface="Calibri" panose="020F0502020204030204" pitchFamily="34" charset="0"/>
              </a:rPr>
              <a:t>Για αρχική ταχύτητα 0 και χρήση του </a:t>
            </a:r>
            <a:r>
              <a:rPr lang="en-US" sz="1800" i="1" dirty="0">
                <a:ea typeface="Calibri" panose="020F0502020204030204" pitchFamily="34" charset="0"/>
              </a:rPr>
              <a:t>t </a:t>
            </a:r>
            <a:r>
              <a:rPr lang="en-US" sz="1800" dirty="0">
                <a:ea typeface="Calibri" panose="020F0502020204030204" pitchFamily="34" charset="0"/>
              </a:rPr>
              <a:t> </a:t>
            </a:r>
            <a:r>
              <a:rPr lang="el-GR" sz="1800" dirty="0">
                <a:ea typeface="Calibri" panose="020F0502020204030204" pitchFamily="34" charset="0"/>
              </a:rPr>
              <a:t>ω</a:t>
            </a:r>
            <a:r>
              <a:rPr lang="el-GR" sz="1800" kern="1200" dirty="0">
                <a:solidFill>
                  <a:srgbClr val="000000"/>
                </a:solidFill>
                <a:effectLst/>
                <a:latin typeface="Arial" panose="020B0604020202020204" pitchFamily="34" charset="0"/>
                <a:ea typeface="Calibri" panose="020F0502020204030204" pitchFamily="34" charset="0"/>
                <a:cs typeface="+mj-cs"/>
              </a:rPr>
              <a:t>ς μεταβλητή της επανάληψης, η εξίσωση (32) απλοποιείται στην </a:t>
            </a:r>
            <a:endParaRPr lang="en-US" sz="1800" dirty="0">
              <a:effectLst/>
              <a:ea typeface="Calibri" panose="020F0502020204030204" pitchFamily="34" charset="0"/>
            </a:endParaRPr>
          </a:p>
          <a:p>
            <a:pPr algn="just">
              <a:buNone/>
            </a:pPr>
            <a:endParaRPr lang="en-US" sz="1800" b="0" strike="noStrike" spc="-1" dirty="0"/>
          </a:p>
          <a:p>
            <a:pPr algn="just">
              <a:buNone/>
            </a:pPr>
            <a:r>
              <a:rPr lang="el-GR" sz="1800" b="0" strike="noStrike" spc="-1" dirty="0"/>
              <a:t>                               </a:t>
            </a:r>
          </a:p>
          <a:p>
            <a:pPr algn="just">
              <a:buNone/>
            </a:pPr>
            <a:r>
              <a:rPr lang="el-GR" sz="1800" spc="-1" dirty="0"/>
              <a:t>                      </a:t>
            </a:r>
          </a:p>
          <a:p>
            <a:pPr algn="just">
              <a:buNone/>
            </a:pPr>
            <a:r>
              <a:rPr lang="el-GR" sz="1800" b="0" strike="noStrike" spc="-1" dirty="0"/>
              <a:t>                                      ,</a:t>
            </a:r>
            <a:r>
              <a:rPr lang="el-GR" sz="1800" spc="-1" dirty="0"/>
              <a:t>όπου </a:t>
            </a:r>
            <a:r>
              <a:rPr lang="en-US" sz="1800" i="1" spc="-1" dirty="0" err="1"/>
              <a:t>i</a:t>
            </a:r>
            <a:r>
              <a:rPr lang="en-US" sz="1800" i="1" spc="-1" dirty="0"/>
              <a:t> </a:t>
            </a:r>
            <a:r>
              <a:rPr lang="el-GR" sz="1800" spc="-1" dirty="0"/>
              <a:t>το μέλο</a:t>
            </a:r>
            <a:r>
              <a:rPr lang="el-GR" sz="1800" kern="1200" dirty="0">
                <a:solidFill>
                  <a:srgbClr val="000000"/>
                </a:solidFill>
                <a:effectLst/>
                <a:latin typeface="Arial" panose="020B0604020202020204" pitchFamily="34" charset="0"/>
                <a:ea typeface="Calibri" panose="020F0502020204030204" pitchFamily="34" charset="0"/>
                <a:cs typeface="+mj-cs"/>
              </a:rPr>
              <a:t>ς της ομάδας</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kern="1200" dirty="0">
                <a:solidFill>
                  <a:srgbClr val="000000"/>
                </a:solidFill>
                <a:effectLst/>
                <a:latin typeface="Arial" panose="020B0604020202020204" pitchFamily="34" charset="0"/>
                <a:ea typeface="Calibri" panose="020F0502020204030204" pitchFamily="34" charset="0"/>
                <a:cs typeface="+mj-cs"/>
              </a:rPr>
              <a:t>και </a:t>
            </a:r>
            <a:r>
              <a:rPr lang="en-US" sz="1800" i="1" dirty="0">
                <a:solidFill>
                  <a:srgbClr val="000000"/>
                </a:solidFill>
                <a:latin typeface="Arial" panose="020B0604020202020204" pitchFamily="34" charset="0"/>
                <a:ea typeface="Calibri" panose="020F0502020204030204" pitchFamily="34" charset="0"/>
              </a:rPr>
              <a:t>j</a:t>
            </a:r>
            <a:r>
              <a:rPr lang="en-US" sz="1800"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η διάσταση (</a:t>
            </a:r>
            <a:r>
              <a:rPr lang="en-US" sz="1800" dirty="0" err="1">
                <a:solidFill>
                  <a:srgbClr val="000000"/>
                </a:solidFill>
                <a:latin typeface="Arial" panose="020B0604020202020204" pitchFamily="34" charset="0"/>
                <a:ea typeface="Calibri" panose="020F0502020204030204" pitchFamily="34" charset="0"/>
              </a:rPr>
              <a:t>i</a:t>
            </a:r>
            <a:r>
              <a:rPr lang="en-US" sz="1800" dirty="0">
                <a:solidFill>
                  <a:srgbClr val="000000"/>
                </a:solidFill>
                <a:latin typeface="Arial" panose="020B0604020202020204" pitchFamily="34" charset="0"/>
                <a:ea typeface="Calibri" panose="020F0502020204030204" pitchFamily="34" charset="0"/>
              </a:rPr>
              <a:t>&gt;=2).</a:t>
            </a:r>
            <a:endParaRPr lang="en-US" sz="1800" b="0" strike="noStrike" spc="-1" dirty="0"/>
          </a:p>
        </p:txBody>
      </p:sp>
      <p:pic>
        <p:nvPicPr>
          <p:cNvPr id="5" name="Picture 4">
            <a:extLst>
              <a:ext uri="{FF2B5EF4-FFF2-40B4-BE49-F238E27FC236}">
                <a16:creationId xmlns:a16="http://schemas.microsoft.com/office/drawing/2014/main" id="{B6425ED6-67A0-4E70-A95E-77D277F04E23}"/>
              </a:ext>
            </a:extLst>
          </p:cNvPr>
          <p:cNvPicPr>
            <a:picLocks noChangeAspect="1"/>
          </p:cNvPicPr>
          <p:nvPr/>
        </p:nvPicPr>
        <p:blipFill>
          <a:blip r:embed="rId2"/>
          <a:stretch>
            <a:fillRect/>
          </a:stretch>
        </p:blipFill>
        <p:spPr>
          <a:xfrm>
            <a:off x="1523880" y="1166731"/>
            <a:ext cx="2349351" cy="867658"/>
          </a:xfrm>
          <a:prstGeom prst="rect">
            <a:avLst/>
          </a:prstGeom>
        </p:spPr>
      </p:pic>
      <p:pic>
        <p:nvPicPr>
          <p:cNvPr id="8" name="Picture 7">
            <a:extLst>
              <a:ext uri="{FF2B5EF4-FFF2-40B4-BE49-F238E27FC236}">
                <a16:creationId xmlns:a16="http://schemas.microsoft.com/office/drawing/2014/main" id="{E227ED90-26DB-4606-93CB-7A6D70D15CF7}"/>
              </a:ext>
            </a:extLst>
          </p:cNvPr>
          <p:cNvPicPr>
            <a:picLocks noChangeAspect="1"/>
          </p:cNvPicPr>
          <p:nvPr/>
        </p:nvPicPr>
        <p:blipFill>
          <a:blip r:embed="rId3"/>
          <a:stretch>
            <a:fillRect/>
          </a:stretch>
        </p:blipFill>
        <p:spPr>
          <a:xfrm>
            <a:off x="4482782" y="2335695"/>
            <a:ext cx="1069879" cy="413813"/>
          </a:xfrm>
          <a:prstGeom prst="rect">
            <a:avLst/>
          </a:prstGeom>
        </p:spPr>
      </p:pic>
      <p:pic>
        <p:nvPicPr>
          <p:cNvPr id="9" name="Picture 8">
            <a:extLst>
              <a:ext uri="{FF2B5EF4-FFF2-40B4-BE49-F238E27FC236}">
                <a16:creationId xmlns:a16="http://schemas.microsoft.com/office/drawing/2014/main" id="{0A0284FD-54B4-4870-8568-4D5EE137E9F8}"/>
              </a:ext>
            </a:extLst>
          </p:cNvPr>
          <p:cNvPicPr>
            <a:picLocks noChangeAspect="1"/>
          </p:cNvPicPr>
          <p:nvPr/>
        </p:nvPicPr>
        <p:blipFill>
          <a:blip r:embed="rId4"/>
          <a:stretch>
            <a:fillRect/>
          </a:stretch>
        </p:blipFill>
        <p:spPr>
          <a:xfrm>
            <a:off x="6095700" y="2360383"/>
            <a:ext cx="950603" cy="470135"/>
          </a:xfrm>
          <a:prstGeom prst="rect">
            <a:avLst/>
          </a:prstGeom>
        </p:spPr>
      </p:pic>
      <p:pic>
        <p:nvPicPr>
          <p:cNvPr id="7" name="Picture 6">
            <a:extLst>
              <a:ext uri="{FF2B5EF4-FFF2-40B4-BE49-F238E27FC236}">
                <a16:creationId xmlns:a16="http://schemas.microsoft.com/office/drawing/2014/main" id="{B0619BC8-E039-49C2-A3FA-FC396FCA6C0A}"/>
              </a:ext>
            </a:extLst>
          </p:cNvPr>
          <p:cNvPicPr>
            <a:picLocks noChangeAspect="1"/>
          </p:cNvPicPr>
          <p:nvPr/>
        </p:nvPicPr>
        <p:blipFill>
          <a:blip r:embed="rId5"/>
          <a:stretch>
            <a:fillRect/>
          </a:stretch>
        </p:blipFill>
        <p:spPr>
          <a:xfrm>
            <a:off x="1523880" y="4025348"/>
            <a:ext cx="2175913" cy="7982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9247F-9B54-4FAF-A8EB-B06FA3F9021A}"/>
              </a:ext>
            </a:extLst>
          </p:cNvPr>
          <p:cNvPicPr>
            <a:picLocks noChangeAspect="1"/>
          </p:cNvPicPr>
          <p:nvPr/>
        </p:nvPicPr>
        <p:blipFill>
          <a:blip r:embed="rId2"/>
          <a:stretch>
            <a:fillRect/>
          </a:stretch>
        </p:blipFill>
        <p:spPr>
          <a:xfrm>
            <a:off x="2957982" y="497264"/>
            <a:ext cx="6276036" cy="586347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8BA174-DB9E-4394-BB46-F0AAC6A8F6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7132" y="728870"/>
            <a:ext cx="6087138" cy="38033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99" name="PlaceHolder 2"/>
          <p:cNvSpPr>
            <a:spLocks noGrp="1"/>
          </p:cNvSpPr>
          <p:nvPr>
            <p:ph type="subTitle"/>
          </p:nvPr>
        </p:nvSpPr>
        <p:spPr>
          <a:xfrm>
            <a:off x="1523880" y="585926"/>
            <a:ext cx="9143640" cy="4671514"/>
          </a:xfrm>
          <a:prstGeom prst="rect">
            <a:avLst/>
          </a:prstGeom>
          <a:noFill/>
          <a:ln w="0">
            <a:noFill/>
          </a:ln>
        </p:spPr>
        <p:txBody>
          <a:bodyPr anchor="t">
            <a:noAutofit/>
          </a:bodyPr>
          <a:lstStyle/>
          <a:p>
            <a:r>
              <a:rPr lang="el-GR" sz="3200" spc="-1" dirty="0"/>
              <a:t>Κεραίε</a:t>
            </a:r>
            <a:r>
              <a:rPr lang="el-GR" sz="3200" dirty="0"/>
              <a:t>ς</a:t>
            </a:r>
          </a:p>
          <a:p>
            <a:pPr>
              <a:buNone/>
            </a:pPr>
            <a:endParaRPr lang="en-US" sz="3200" b="0" strike="noStrike" spc="-1" dirty="0"/>
          </a:p>
          <a:p>
            <a:pPr marL="285750" indent="-285750" algn="just">
              <a:buFont typeface="Arial" panose="020B0604020202020204" pitchFamily="34" charset="0"/>
              <a:buChar char="•"/>
            </a:pPr>
            <a:r>
              <a:rPr lang="el-GR" sz="1800" spc="-1" dirty="0"/>
              <a:t>Επιλέχθηκαν 10 κεραίε</a:t>
            </a:r>
            <a:r>
              <a:rPr lang="el-GR" sz="1800" kern="1200" dirty="0">
                <a:solidFill>
                  <a:srgbClr val="000000"/>
                </a:solidFill>
                <a:effectLst/>
                <a:latin typeface="Arial" panose="020B0604020202020204" pitchFamily="34" charset="0"/>
                <a:ea typeface="Calibri" panose="020F0502020204030204" pitchFamily="34" charset="0"/>
                <a:cs typeface="+mj-cs"/>
              </a:rPr>
              <a:t>ς για σχεδίαση στο </a:t>
            </a:r>
            <a:r>
              <a:rPr lang="en-US" sz="1800" kern="1200" dirty="0">
                <a:solidFill>
                  <a:srgbClr val="000000"/>
                </a:solidFill>
                <a:effectLst/>
                <a:latin typeface="Arial" panose="020B0604020202020204" pitchFamily="34" charset="0"/>
                <a:ea typeface="Calibri" panose="020F0502020204030204" pitchFamily="34" charset="0"/>
                <a:cs typeface="+mj-cs"/>
              </a:rPr>
              <a:t>HFSS</a:t>
            </a:r>
            <a:r>
              <a:rPr lang="el-GR" sz="1800" kern="1200" dirty="0">
                <a:solidFill>
                  <a:srgbClr val="000000"/>
                </a:solidFill>
                <a:effectLst/>
                <a:latin typeface="Arial" panose="020B0604020202020204" pitchFamily="34" charset="0"/>
                <a:ea typeface="Calibri" panose="020F0502020204030204" pitchFamily="34" charset="0"/>
                <a:cs typeface="+mj-cs"/>
              </a:rPr>
              <a:t>.</a:t>
            </a:r>
          </a:p>
          <a:p>
            <a:pPr marL="285750" indent="-285750" algn="just">
              <a:buFont typeface="Arial" panose="020B0604020202020204" pitchFamily="34" charset="0"/>
              <a:buChar char="•"/>
            </a:pPr>
            <a:r>
              <a:rPr lang="el-GR" sz="1800" b="0" strike="noStrike" spc="-1" dirty="0">
                <a:solidFill>
                  <a:srgbClr val="000000"/>
                </a:solidFill>
                <a:latin typeface="Arial" panose="020B0604020202020204" pitchFamily="34" charset="0"/>
              </a:rPr>
              <a:t>Στόχο</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kern="1200" dirty="0">
                <a:solidFill>
                  <a:srgbClr val="000000"/>
                </a:solidFill>
                <a:effectLst/>
                <a:latin typeface="Arial" panose="020B0604020202020204" pitchFamily="34" charset="0"/>
                <a:ea typeface="Calibri" panose="020F0502020204030204" pitchFamily="34" charset="0"/>
                <a:cs typeface="+mj-cs"/>
              </a:rPr>
              <a:t>Οσο το δυνατόν μικρότερη τιμή του συντελεστή ανάκλασης </a:t>
            </a:r>
            <a:r>
              <a:rPr lang="en-US" sz="1800" i="1" kern="1200" dirty="0">
                <a:solidFill>
                  <a:srgbClr val="000000"/>
                </a:solidFill>
                <a:effectLst/>
                <a:latin typeface="Arial" panose="020B0604020202020204" pitchFamily="34" charset="0"/>
                <a:ea typeface="Calibri" panose="020F0502020204030204" pitchFamily="34" charset="0"/>
                <a:cs typeface="+mj-cs"/>
              </a:rPr>
              <a:t>S</a:t>
            </a:r>
            <a:r>
              <a:rPr lang="en-US" sz="1800" i="1" kern="1200" baseline="-25000" dirty="0">
                <a:solidFill>
                  <a:srgbClr val="000000"/>
                </a:solidFill>
                <a:effectLst/>
                <a:latin typeface="Arial" panose="020B0604020202020204" pitchFamily="34" charset="0"/>
                <a:ea typeface="Calibri" panose="020F0502020204030204" pitchFamily="34" charset="0"/>
                <a:cs typeface="+mj-cs"/>
              </a:rPr>
              <a:t>11</a:t>
            </a:r>
            <a:r>
              <a:rPr lang="el-GR" sz="1800" i="1" baseline="-25000"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(στόχο</a:t>
            </a:r>
            <a:r>
              <a:rPr lang="el-GR" sz="1800" kern="1200" dirty="0">
                <a:solidFill>
                  <a:srgbClr val="000000"/>
                </a:solidFill>
                <a:effectLst/>
                <a:latin typeface="Arial" panose="020B0604020202020204" pitchFamily="34" charset="0"/>
                <a:ea typeface="Calibri" panose="020F0502020204030204" pitchFamily="34" charset="0"/>
                <a:cs typeface="+mj-cs"/>
              </a:rPr>
              <a:t>ς ελαχιστοποίησης τ</a:t>
            </a:r>
            <a:r>
              <a:rPr lang="el-GR" sz="1800" dirty="0">
                <a:solidFill>
                  <a:srgbClr val="000000"/>
                </a:solidFill>
                <a:latin typeface="Arial" panose="020B0604020202020204" pitchFamily="34" charset="0"/>
                <a:ea typeface="Calibri" panose="020F0502020204030204" pitchFamily="34" charset="0"/>
              </a:rPr>
              <a:t>ων αλγορίθμων).</a:t>
            </a:r>
            <a:endParaRPr lang="en-US" sz="1800" kern="1200" dirty="0">
              <a:solidFill>
                <a:srgbClr val="000000"/>
              </a:solidFill>
              <a:effectLst/>
              <a:latin typeface="Arial" panose="020B0604020202020204" pitchFamily="34" charset="0"/>
              <a:ea typeface="Calibri" panose="020F0502020204030204" pitchFamily="34" charset="0"/>
              <a:cs typeface="+mj-cs"/>
            </a:endParaRPr>
          </a:p>
          <a:p>
            <a:pPr marL="285750" indent="-285750" algn="just">
              <a:buFont typeface="Arial" panose="020B0604020202020204" pitchFamily="34" charset="0"/>
              <a:buChar char="•"/>
            </a:pPr>
            <a:r>
              <a:rPr lang="el-GR" sz="1800" b="0" strike="noStrike" spc="-1" dirty="0">
                <a:solidFill>
                  <a:srgbClr val="000000"/>
                </a:solidFill>
                <a:latin typeface="Arial" panose="020B0604020202020204" pitchFamily="34" charset="0"/>
              </a:rPr>
              <a:t>Όλε</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kern="1200" spc="-1" dirty="0">
                <a:solidFill>
                  <a:srgbClr val="000000"/>
                </a:solidFill>
                <a:effectLst/>
                <a:latin typeface="Arial" panose="020B0604020202020204" pitchFamily="34" charset="0"/>
                <a:ea typeface="Calibri" panose="020F0502020204030204" pitchFamily="34" charset="0"/>
                <a:cs typeface="+mj-cs"/>
              </a:rPr>
              <a:t> </a:t>
            </a:r>
            <a:r>
              <a:rPr lang="el-GR" sz="1800" spc="-1" dirty="0">
                <a:solidFill>
                  <a:srgbClr val="000000"/>
                </a:solidFill>
                <a:latin typeface="Arial" panose="020B0604020202020204" pitchFamily="34" charset="0"/>
                <a:ea typeface="Calibri" panose="020F0502020204030204" pitchFamily="34" charset="0"/>
              </a:rPr>
              <a:t>μικροταινιακέ</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spc="-1" dirty="0">
                <a:solidFill>
                  <a:srgbClr val="000000"/>
                </a:solidFill>
                <a:latin typeface="Arial" panose="020B0604020202020204" pitchFamily="34" charset="0"/>
                <a:ea typeface="Calibri" panose="020F0502020204030204" pitchFamily="34" charset="0"/>
              </a:rPr>
              <a:t> (μικρό μέγεθο</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spc="-1" dirty="0">
                <a:solidFill>
                  <a:srgbClr val="000000"/>
                </a:solidFill>
                <a:latin typeface="Arial" panose="020B0604020202020204" pitchFamily="34" charset="0"/>
                <a:ea typeface="Calibri" panose="020F0502020204030204" pitchFamily="34" charset="0"/>
              </a:rPr>
              <a:t>, ποικιλία μορφών, ευκολία  και κόστο</a:t>
            </a:r>
            <a:r>
              <a:rPr lang="el-GR" sz="1800" kern="1200" dirty="0">
                <a:solidFill>
                  <a:srgbClr val="000000"/>
                </a:solidFill>
                <a:effectLst/>
                <a:latin typeface="Arial" panose="020B0604020202020204" pitchFamily="34" charset="0"/>
                <a:ea typeface="Calibri" panose="020F0502020204030204" pitchFamily="34" charset="0"/>
                <a:cs typeface="+mj-cs"/>
              </a:rPr>
              <a:t>ς κατασκευής).</a:t>
            </a:r>
          </a:p>
          <a:p>
            <a:pPr marL="285750" indent="-285750" algn="just">
              <a:buFont typeface="Arial" panose="020B0604020202020204" pitchFamily="34" charset="0"/>
              <a:buChar char="•"/>
            </a:pPr>
            <a:r>
              <a:rPr lang="el-GR" sz="1800" b="0" strike="noStrike" spc="-1" dirty="0">
                <a:solidFill>
                  <a:srgbClr val="000000"/>
                </a:solidFill>
                <a:latin typeface="Arial" panose="020B0604020202020204" pitchFamily="34" charset="0"/>
              </a:rPr>
              <a:t>Όπου είναι δυνατόν</a:t>
            </a:r>
            <a:r>
              <a:rPr lang="en-US" sz="1800" spc="-1" dirty="0">
                <a:solidFill>
                  <a:srgbClr val="000000"/>
                </a:solidFill>
                <a:latin typeface="Arial" panose="020B0604020202020204" pitchFamily="34" charset="0"/>
              </a:rPr>
              <a:t>, </a:t>
            </a:r>
            <a:r>
              <a:rPr lang="el-GR" sz="1800" spc="-1" dirty="0">
                <a:solidFill>
                  <a:srgbClr val="000000"/>
                </a:solidFill>
                <a:latin typeface="Arial" panose="020B0604020202020204" pitchFamily="34" charset="0"/>
              </a:rPr>
              <a:t>το υπόστρωμα είναι κατά λ/4 μεγαλύτερο από την αντίστοιχη διάσταση τη</a:t>
            </a:r>
            <a:r>
              <a:rPr lang="el-GR" sz="1800" kern="1200" dirty="0">
                <a:solidFill>
                  <a:srgbClr val="000000"/>
                </a:solidFill>
                <a:effectLst/>
                <a:latin typeface="Arial" panose="020B0604020202020204" pitchFamily="34" charset="0"/>
                <a:ea typeface="Calibri" panose="020F0502020204030204" pitchFamily="34" charset="0"/>
                <a:cs typeface="+mj-cs"/>
              </a:rPr>
              <a:t>ς κεραίας (όπου λ το μήκος κύματος στη μικρότερη από τις συχνότητες που μας ενδιαφέρουν).</a:t>
            </a:r>
          </a:p>
          <a:p>
            <a:pPr marL="285750" indent="-285750" algn="just">
              <a:buFont typeface="Arial" panose="020B0604020202020204" pitchFamily="34" charset="0"/>
              <a:buChar char="•"/>
            </a:pPr>
            <a:r>
              <a:rPr lang="en-US" sz="1800" b="0" strike="noStrike" spc="-1" dirty="0">
                <a:solidFill>
                  <a:srgbClr val="000000"/>
                </a:solidFill>
                <a:latin typeface="Arial" panose="020B0604020202020204" pitchFamily="34" charset="0"/>
              </a:rPr>
              <a:t>To </a:t>
            </a:r>
            <a:r>
              <a:rPr lang="en-US" sz="1800" spc="-1" dirty="0">
                <a:solidFill>
                  <a:srgbClr val="000000"/>
                </a:solidFill>
                <a:latin typeface="Arial" panose="020B0604020202020204" pitchFamily="34" charset="0"/>
              </a:rPr>
              <a:t>Radiation </a:t>
            </a:r>
            <a:r>
              <a:rPr lang="el-GR" sz="1800" spc="-1" dirty="0">
                <a:solidFill>
                  <a:srgbClr val="000000"/>
                </a:solidFill>
                <a:latin typeface="Arial" panose="020B0604020202020204" pitchFamily="34" charset="0"/>
              </a:rPr>
              <a:t>Β</a:t>
            </a:r>
            <a:r>
              <a:rPr lang="en-US" sz="1800" spc="-1" dirty="0">
                <a:solidFill>
                  <a:srgbClr val="000000"/>
                </a:solidFill>
                <a:latin typeface="Arial" panose="020B0604020202020204" pitchFamily="34" charset="0"/>
              </a:rPr>
              <a:t>ox </a:t>
            </a:r>
            <a:r>
              <a:rPr lang="el-GR" sz="1800" spc="-1" dirty="0">
                <a:solidFill>
                  <a:srgbClr val="000000"/>
                </a:solidFill>
                <a:latin typeface="Arial" panose="020B0604020202020204" pitchFamily="34" charset="0"/>
              </a:rPr>
              <a:t>απέχει απόσταση λ από την κεραία.</a:t>
            </a:r>
            <a:endParaRPr lang="en-US" sz="1800" b="0" strike="noStrike" spc="-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28181"/>
            <a:ext cx="9143640" cy="1469800"/>
          </a:xfrm>
          <a:prstGeom prst="rect">
            <a:avLst/>
          </a:prstGeom>
          <a:noFill/>
          <a:ln w="0">
            <a:noFill/>
          </a:ln>
        </p:spPr>
        <p:txBody>
          <a:bodyPr anchor="b">
            <a:noAutofit/>
          </a:bodyPr>
          <a:lstStyle/>
          <a:p>
            <a:r>
              <a:rPr lang="el-GR" sz="1800" b="0" strike="noStrike" spc="-1" dirty="0">
                <a:solidFill>
                  <a:srgbClr val="000000"/>
                </a:solidFill>
                <a:latin typeface="Calibri"/>
              </a:rPr>
              <a:t>Εφαρμογή </a:t>
            </a:r>
            <a:r>
              <a:rPr lang="en-US" sz="1800" b="0" strike="noStrike" spc="-1" dirty="0">
                <a:solidFill>
                  <a:srgbClr val="000000"/>
                </a:solidFill>
                <a:latin typeface="Calibri"/>
              </a:rPr>
              <a:t>Energy Harvesting:</a:t>
            </a:r>
          </a:p>
        </p:txBody>
      </p:sp>
      <p:pic>
        <p:nvPicPr>
          <p:cNvPr id="4" name="Picture 3">
            <a:extLst>
              <a:ext uri="{FF2B5EF4-FFF2-40B4-BE49-F238E27FC236}">
                <a16:creationId xmlns:a16="http://schemas.microsoft.com/office/drawing/2014/main" id="{3ED4BF83-F1F6-4AFC-A780-A1F35AB46772}"/>
              </a:ext>
            </a:extLst>
          </p:cNvPr>
          <p:cNvPicPr>
            <a:picLocks noChangeAspect="1"/>
          </p:cNvPicPr>
          <p:nvPr/>
        </p:nvPicPr>
        <p:blipFill>
          <a:blip r:embed="rId2"/>
          <a:stretch>
            <a:fillRect/>
          </a:stretch>
        </p:blipFill>
        <p:spPr>
          <a:xfrm>
            <a:off x="2157321" y="1990221"/>
            <a:ext cx="7877358" cy="367427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01" name="PlaceHolder 2"/>
          <p:cNvSpPr>
            <a:spLocks noGrp="1"/>
          </p:cNvSpPr>
          <p:nvPr>
            <p:ph type="subTitle"/>
          </p:nvPr>
        </p:nvSpPr>
        <p:spPr>
          <a:xfrm>
            <a:off x="1524180" y="633673"/>
            <a:ext cx="9143640" cy="4945492"/>
          </a:xfrm>
          <a:prstGeom prst="rect">
            <a:avLst/>
          </a:prstGeom>
          <a:noFill/>
          <a:ln w="0">
            <a:noFill/>
          </a:ln>
        </p:spPr>
        <p:txBody>
          <a:bodyPr anchor="t">
            <a:noAutofit/>
          </a:bodyPr>
          <a:lstStyle/>
          <a:p>
            <a:pPr>
              <a:buNone/>
            </a:pPr>
            <a:r>
              <a:rPr lang="el-GR" sz="3200" b="0" strike="noStrike" spc="-1" dirty="0">
                <a:latin typeface="Arial"/>
              </a:rPr>
              <a:t>Κεραία 1</a:t>
            </a:r>
            <a:endParaRPr lang="en-US" sz="3200" b="0" strike="noStrike" spc="-1" dirty="0">
              <a:latin typeface="Arial"/>
            </a:endParaRPr>
          </a:p>
        </p:txBody>
      </p:sp>
      <p:pic>
        <p:nvPicPr>
          <p:cNvPr id="4" name="Picture 3">
            <a:extLst>
              <a:ext uri="{FF2B5EF4-FFF2-40B4-BE49-F238E27FC236}">
                <a16:creationId xmlns:a16="http://schemas.microsoft.com/office/drawing/2014/main" id="{68D4CAD3-557D-4D63-9425-5353374EE327}"/>
              </a:ext>
            </a:extLst>
          </p:cNvPr>
          <p:cNvPicPr>
            <a:picLocks noChangeAspect="1"/>
          </p:cNvPicPr>
          <p:nvPr/>
        </p:nvPicPr>
        <p:blipFill>
          <a:blip r:embed="rId2"/>
          <a:stretch>
            <a:fillRect/>
          </a:stretch>
        </p:blipFill>
        <p:spPr>
          <a:xfrm>
            <a:off x="2974057" y="1586809"/>
            <a:ext cx="6243885" cy="36843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03" name="PlaceHolder 2"/>
          <p:cNvSpPr>
            <a:spLocks noGrp="1"/>
          </p:cNvSpPr>
          <p:nvPr>
            <p:ph type="subTitle"/>
          </p:nvPr>
        </p:nvSpPr>
        <p:spPr>
          <a:xfrm>
            <a:off x="1523880" y="609600"/>
            <a:ext cx="9143640" cy="4647840"/>
          </a:xfrm>
          <a:prstGeom prst="rect">
            <a:avLst/>
          </a:prstGeom>
          <a:noFill/>
          <a:ln w="0">
            <a:noFill/>
          </a:ln>
        </p:spPr>
        <p:txBody>
          <a:bodyPr anchor="t">
            <a:noAutofit/>
          </a:bodyPr>
          <a:lstStyle/>
          <a:p>
            <a:pPr>
              <a:buNone/>
            </a:pPr>
            <a:r>
              <a:rPr lang="el-GR" sz="3200" b="0" strike="noStrike" spc="-1" dirty="0">
                <a:latin typeface="Arial"/>
              </a:rPr>
              <a:t>Κεραία 2</a:t>
            </a:r>
          </a:p>
          <a:p>
            <a:pPr>
              <a:buNone/>
            </a:pPr>
            <a:endParaRPr lang="el-GR" sz="3200" spc="-1" dirty="0">
              <a:latin typeface="Arial"/>
            </a:endParaRPr>
          </a:p>
          <a:p>
            <a:pPr>
              <a:buNone/>
            </a:pPr>
            <a:endParaRPr lang="en-US" sz="3200" b="0" strike="noStrike" spc="-1" dirty="0">
              <a:latin typeface="Arial"/>
            </a:endParaRPr>
          </a:p>
        </p:txBody>
      </p:sp>
      <p:pic>
        <p:nvPicPr>
          <p:cNvPr id="4" name="Picture 3">
            <a:extLst>
              <a:ext uri="{FF2B5EF4-FFF2-40B4-BE49-F238E27FC236}">
                <a16:creationId xmlns:a16="http://schemas.microsoft.com/office/drawing/2014/main" id="{8FC6D28F-7AD1-45BD-BE71-F0E0E44C0835}"/>
              </a:ext>
            </a:extLst>
          </p:cNvPr>
          <p:cNvPicPr>
            <a:picLocks noChangeAspect="1"/>
          </p:cNvPicPr>
          <p:nvPr/>
        </p:nvPicPr>
        <p:blipFill>
          <a:blip r:embed="rId2"/>
          <a:stretch>
            <a:fillRect/>
          </a:stretch>
        </p:blipFill>
        <p:spPr>
          <a:xfrm>
            <a:off x="3383739" y="1566364"/>
            <a:ext cx="5424522" cy="369107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05" name="PlaceHolder 2"/>
          <p:cNvSpPr>
            <a:spLocks noGrp="1"/>
          </p:cNvSpPr>
          <p:nvPr>
            <p:ph type="subTitle"/>
          </p:nvPr>
        </p:nvSpPr>
        <p:spPr>
          <a:xfrm>
            <a:off x="1523880" y="490330"/>
            <a:ext cx="9143640" cy="4767110"/>
          </a:xfrm>
          <a:prstGeom prst="rect">
            <a:avLst/>
          </a:prstGeom>
          <a:noFill/>
          <a:ln w="0">
            <a:noFill/>
          </a:ln>
        </p:spPr>
        <p:txBody>
          <a:bodyPr anchor="t">
            <a:noAutofit/>
          </a:bodyPr>
          <a:lstStyle/>
          <a:p>
            <a:pPr>
              <a:buNone/>
            </a:pPr>
            <a:r>
              <a:rPr lang="el-GR" sz="3200" b="0" strike="noStrike" spc="-1" dirty="0">
                <a:latin typeface="Arial"/>
              </a:rPr>
              <a:t>Κεραία 3</a:t>
            </a:r>
          </a:p>
          <a:p>
            <a:pPr>
              <a:buNone/>
            </a:pPr>
            <a:endParaRPr lang="el-GR" sz="3200" spc="-1" dirty="0">
              <a:latin typeface="Arial"/>
            </a:endParaRPr>
          </a:p>
          <a:p>
            <a:pPr>
              <a:buNone/>
            </a:pPr>
            <a:endParaRPr lang="el-GR" sz="3200" b="0" strike="noStrike" spc="-1" dirty="0">
              <a:latin typeface="Arial"/>
            </a:endParaRPr>
          </a:p>
          <a:p>
            <a:pPr>
              <a:buNone/>
            </a:pPr>
            <a:endParaRPr lang="en-US" sz="3200" b="0" strike="noStrike" spc="-1" dirty="0">
              <a:latin typeface="Arial"/>
            </a:endParaRPr>
          </a:p>
        </p:txBody>
      </p:sp>
      <p:pic>
        <p:nvPicPr>
          <p:cNvPr id="6" name="Picture 5">
            <a:extLst>
              <a:ext uri="{FF2B5EF4-FFF2-40B4-BE49-F238E27FC236}">
                <a16:creationId xmlns:a16="http://schemas.microsoft.com/office/drawing/2014/main" id="{10F720E6-A94E-4928-ABC2-29D1A41ACBAF}"/>
              </a:ext>
            </a:extLst>
          </p:cNvPr>
          <p:cNvPicPr>
            <a:picLocks noChangeAspect="1"/>
          </p:cNvPicPr>
          <p:nvPr/>
        </p:nvPicPr>
        <p:blipFill>
          <a:blip r:embed="rId2"/>
          <a:stretch>
            <a:fillRect/>
          </a:stretch>
        </p:blipFill>
        <p:spPr>
          <a:xfrm>
            <a:off x="3273428" y="1600560"/>
            <a:ext cx="5645144" cy="377740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07" name="PlaceHolder 2"/>
          <p:cNvSpPr>
            <a:spLocks noGrp="1"/>
          </p:cNvSpPr>
          <p:nvPr>
            <p:ph type="subTitle"/>
          </p:nvPr>
        </p:nvSpPr>
        <p:spPr>
          <a:xfrm>
            <a:off x="1524180" y="1138210"/>
            <a:ext cx="9143640" cy="4581579"/>
          </a:xfrm>
          <a:prstGeom prst="rect">
            <a:avLst/>
          </a:prstGeom>
          <a:noFill/>
          <a:ln w="0">
            <a:noFill/>
          </a:ln>
        </p:spPr>
        <p:txBody>
          <a:bodyPr anchor="t">
            <a:noAutofit/>
          </a:bodyPr>
          <a:lstStyle/>
          <a:p>
            <a:pPr marL="285750" indent="-285750" algn="just">
              <a:buFont typeface="Arial" panose="020B0604020202020204" pitchFamily="34" charset="0"/>
              <a:buChar char="•"/>
            </a:pPr>
            <a:r>
              <a:rPr lang="el-GR" sz="1800" spc="-1" dirty="0">
                <a:latin typeface="Arial"/>
              </a:rPr>
              <a:t>Οι 3 πρώτ</a:t>
            </a:r>
            <a:r>
              <a:rPr lang="el-GR" sz="1800" spc="-1" dirty="0">
                <a:solidFill>
                  <a:srgbClr val="000000"/>
                </a:solidFill>
                <a:latin typeface="Arial" panose="020B0604020202020204" pitchFamily="34" charset="0"/>
              </a:rPr>
              <a:t>ε</a:t>
            </a:r>
            <a:r>
              <a:rPr lang="el-GR" sz="1800" kern="1200" dirty="0">
                <a:solidFill>
                  <a:srgbClr val="000000"/>
                </a:solidFill>
                <a:effectLst/>
                <a:latin typeface="Arial" panose="020B0604020202020204" pitchFamily="34" charset="0"/>
                <a:ea typeface="Calibri" panose="020F0502020204030204" pitchFamily="34" charset="0"/>
                <a:cs typeface="+mj-cs"/>
              </a:rPr>
              <a:t>ς κεραίες δε βασίζονται σε κάποιο επιστημονικό </a:t>
            </a:r>
            <a:r>
              <a:rPr lang="en-US" sz="1800" kern="1200" dirty="0">
                <a:solidFill>
                  <a:srgbClr val="000000"/>
                </a:solidFill>
                <a:effectLst/>
                <a:latin typeface="Arial" panose="020B0604020202020204" pitchFamily="34" charset="0"/>
                <a:ea typeface="Calibri" panose="020F0502020204030204" pitchFamily="34" charset="0"/>
                <a:cs typeface="+mj-cs"/>
              </a:rPr>
              <a:t>paper </a:t>
            </a:r>
            <a:r>
              <a:rPr lang="el-GR" sz="1800" kern="1200" dirty="0">
                <a:solidFill>
                  <a:srgbClr val="000000"/>
                </a:solidFill>
                <a:effectLst/>
                <a:latin typeface="Arial" panose="020B0604020202020204" pitchFamily="34" charset="0"/>
                <a:ea typeface="Calibri" panose="020F0502020204030204" pitchFamily="34" charset="0"/>
                <a:cs typeface="+mj-cs"/>
              </a:rPr>
              <a:t>αλλά προέκυψαν μετά από πρόταση των διδασκόντων.</a:t>
            </a:r>
          </a:p>
          <a:p>
            <a:pPr marL="285750" indent="-285750" algn="just">
              <a:buFont typeface="Arial" panose="020B0604020202020204" pitchFamily="34" charset="0"/>
              <a:buChar char="•"/>
            </a:pPr>
            <a:r>
              <a:rPr lang="el-GR" sz="1800" spc="-1" dirty="0">
                <a:solidFill>
                  <a:srgbClr val="000000"/>
                </a:solidFill>
                <a:latin typeface="Arial" panose="020B0604020202020204" pitchFamily="34" charset="0"/>
              </a:rPr>
              <a:t>Καθεμιά από αυτέ</a:t>
            </a:r>
            <a:r>
              <a:rPr lang="el-GR" sz="1800" kern="1200" dirty="0">
                <a:solidFill>
                  <a:srgbClr val="000000"/>
                </a:solidFill>
                <a:effectLst/>
                <a:latin typeface="Arial" panose="020B0604020202020204" pitchFamily="34" charset="0"/>
                <a:ea typeface="Calibri" panose="020F0502020204030204" pitchFamily="34" charset="0"/>
                <a:cs typeface="+mj-cs"/>
              </a:rPr>
              <a:t>ς περιέχει 3 ανοίγματα ή 3 εσοχές</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kern="1200" dirty="0">
                <a:solidFill>
                  <a:srgbClr val="000000"/>
                </a:solidFill>
                <a:effectLst/>
                <a:latin typeface="Arial" panose="020B0604020202020204" pitchFamily="34" charset="0"/>
                <a:ea typeface="Calibri" panose="020F0502020204030204" pitchFamily="34" charset="0"/>
                <a:cs typeface="+mj-cs"/>
              </a:rPr>
              <a:t>καθένα από τα οποία εισάγει ένα συντονισμό</a:t>
            </a:r>
            <a:r>
              <a:rPr lang="en-US" sz="1800" dirty="0">
                <a:solidFill>
                  <a:srgbClr val="000000"/>
                </a:solidFill>
                <a:latin typeface="Arial" panose="020B0604020202020204" pitchFamily="34" charset="0"/>
                <a:ea typeface="Calibri" panose="020F0502020204030204" pitchFamily="34" charset="0"/>
              </a:rPr>
              <a:t>, </a:t>
            </a:r>
            <a:r>
              <a:rPr lang="el-GR" sz="1800" kern="1200" dirty="0">
                <a:solidFill>
                  <a:srgbClr val="000000"/>
                </a:solidFill>
                <a:effectLst/>
                <a:latin typeface="Arial" panose="020B0604020202020204" pitchFamily="34" charset="0"/>
                <a:ea typeface="Calibri" panose="020F0502020204030204" pitchFamily="34" charset="0"/>
                <a:cs typeface="+mj-cs"/>
              </a:rPr>
              <a:t>η συχνότητα του οποίου εξαρτάται από τη θέση και τις διαστάσεις του ανοίγματος/</a:t>
            </a:r>
            <a:r>
              <a:rPr lang="el-GR" sz="1800" dirty="0">
                <a:solidFill>
                  <a:srgbClr val="000000"/>
                </a:solidFill>
                <a:latin typeface="Arial" panose="020B0604020202020204" pitchFamily="34" charset="0"/>
                <a:ea typeface="Calibri" panose="020F0502020204030204" pitchFamily="34" charset="0"/>
              </a:rPr>
              <a:t>εσοχή</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n-US" sz="1800" kern="1200" dirty="0">
                <a:solidFill>
                  <a:srgbClr val="000000"/>
                </a:solidFill>
                <a:effectLst/>
                <a:latin typeface="Arial" panose="020B0604020202020204" pitchFamily="34" charset="0"/>
                <a:ea typeface="Calibri" panose="020F0502020204030204" pitchFamily="34" charset="0"/>
                <a:cs typeface="+mj-cs"/>
              </a:rPr>
              <a:t>.</a:t>
            </a:r>
            <a:endParaRPr lang="el-GR" sz="1800" kern="1200" dirty="0">
              <a:solidFill>
                <a:srgbClr val="000000"/>
              </a:solidFill>
              <a:effectLst/>
              <a:latin typeface="Arial" panose="020B0604020202020204" pitchFamily="34" charset="0"/>
              <a:ea typeface="Calibri" panose="020F0502020204030204" pitchFamily="34" charset="0"/>
              <a:cs typeface="+mj-cs"/>
            </a:endParaRPr>
          </a:p>
          <a:p>
            <a:pPr marL="285750" indent="-285750" algn="just">
              <a:buFont typeface="Arial" panose="020B0604020202020204" pitchFamily="34" charset="0"/>
              <a:buChar char="•"/>
            </a:pPr>
            <a:r>
              <a:rPr lang="el-GR" sz="1800" b="0" strike="noStrike" spc="-1" dirty="0">
                <a:solidFill>
                  <a:srgbClr val="000000"/>
                </a:solidFill>
                <a:latin typeface="Arial" panose="020B0604020202020204" pitchFamily="34" charset="0"/>
              </a:rPr>
              <a:t>Οι συχνότητε</a:t>
            </a:r>
            <a:r>
              <a:rPr lang="el-GR" sz="1800" kern="1200" dirty="0">
                <a:solidFill>
                  <a:srgbClr val="000000"/>
                </a:solidFill>
                <a:effectLst/>
                <a:latin typeface="Arial" panose="020B0604020202020204" pitchFamily="34" charset="0"/>
                <a:ea typeface="Calibri" panose="020F0502020204030204" pitchFamily="34" charset="0"/>
                <a:cs typeface="+mj-cs"/>
              </a:rPr>
              <a:t>ς που μας ενδιαφέρουν είναι οι</a:t>
            </a:r>
            <a:r>
              <a:rPr lang="en-US" sz="1800" kern="1200" dirty="0">
                <a:solidFill>
                  <a:srgbClr val="000000"/>
                </a:solidFill>
                <a:effectLst/>
                <a:latin typeface="Arial" panose="020B0604020202020204" pitchFamily="34" charset="0"/>
                <a:ea typeface="Calibri" panose="020F0502020204030204" pitchFamily="34" charset="0"/>
                <a:cs typeface="+mj-cs"/>
              </a:rPr>
              <a:t>: 868MHz, 1800MHz </a:t>
            </a:r>
            <a:r>
              <a:rPr lang="el-GR" sz="1800" kern="1200" dirty="0">
                <a:solidFill>
                  <a:srgbClr val="000000"/>
                </a:solidFill>
                <a:effectLst/>
                <a:latin typeface="Arial" panose="020B0604020202020204" pitchFamily="34" charset="0"/>
                <a:ea typeface="Calibri" panose="020F0502020204030204" pitchFamily="34" charset="0"/>
                <a:cs typeface="+mj-cs"/>
              </a:rPr>
              <a:t>και 2100</a:t>
            </a:r>
            <a:r>
              <a:rPr lang="en-US" sz="1800" kern="1200" dirty="0" err="1">
                <a:solidFill>
                  <a:srgbClr val="000000"/>
                </a:solidFill>
                <a:effectLst/>
                <a:latin typeface="Arial" panose="020B0604020202020204" pitchFamily="34" charset="0"/>
                <a:ea typeface="Calibri" panose="020F0502020204030204" pitchFamily="34" charset="0"/>
                <a:cs typeface="+mj-cs"/>
              </a:rPr>
              <a:t>MHz.</a:t>
            </a:r>
            <a:endParaRPr lang="en-US" sz="1800" kern="1200" dirty="0">
              <a:solidFill>
                <a:srgbClr val="000000"/>
              </a:solidFill>
              <a:effectLst/>
              <a:latin typeface="Arial" panose="020B0604020202020204" pitchFamily="34" charset="0"/>
              <a:ea typeface="Calibri" panose="020F0502020204030204" pitchFamily="34" charset="0"/>
              <a:cs typeface="+mj-cs"/>
            </a:endParaRPr>
          </a:p>
          <a:p>
            <a:pPr marL="285750" indent="-285750" algn="just">
              <a:buFont typeface="Arial" panose="020B0604020202020204" pitchFamily="34" charset="0"/>
              <a:buChar char="•"/>
            </a:pPr>
            <a:r>
              <a:rPr lang="en-US" sz="1800" b="0" strike="noStrike" spc="-1" dirty="0">
                <a:solidFill>
                  <a:srgbClr val="000000"/>
                </a:solidFill>
                <a:latin typeface="Arial" panose="020B0604020202020204" pitchFamily="34" charset="0"/>
              </a:rPr>
              <a:t>H </a:t>
            </a:r>
            <a:r>
              <a:rPr lang="el-GR" sz="1800" spc="-1" dirty="0">
                <a:solidFill>
                  <a:srgbClr val="000000"/>
                </a:solidFill>
                <a:latin typeface="Arial" panose="020B0604020202020204" pitchFamily="34" charset="0"/>
              </a:rPr>
              <a:t>κεραία 1 έχει 17 διαστάσει</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spc="-1" dirty="0">
                <a:solidFill>
                  <a:srgbClr val="000000"/>
                </a:solidFill>
                <a:latin typeface="Arial" panose="020B0604020202020204" pitchFamily="34" charset="0"/>
              </a:rPr>
              <a:t>.</a:t>
            </a:r>
            <a:endParaRPr lang="el-GR" sz="1800" kern="1200" spc="-1" dirty="0">
              <a:solidFill>
                <a:srgbClr val="000000"/>
              </a:solidFill>
              <a:effectLst/>
              <a:latin typeface="Arial"/>
              <a:ea typeface="Calibri" panose="020F0502020204030204" pitchFamily="34" charset="0"/>
              <a:cs typeface="+mj-cs"/>
            </a:endParaRPr>
          </a:p>
          <a:p>
            <a:pPr marL="285750" indent="-285750" algn="just">
              <a:buFont typeface="Arial" panose="020B0604020202020204" pitchFamily="34" charset="0"/>
              <a:buChar char="•"/>
            </a:pPr>
            <a:r>
              <a:rPr lang="el-GR" sz="1800" kern="1200" spc="-1" dirty="0">
                <a:solidFill>
                  <a:srgbClr val="000000"/>
                </a:solidFill>
                <a:effectLst/>
                <a:latin typeface="Arial"/>
                <a:ea typeface="Calibri" panose="020F0502020204030204" pitchFamily="34" charset="0"/>
                <a:cs typeface="+mj-cs"/>
              </a:rPr>
              <a:t>Οι κεραίε</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kern="1200" spc="-1" dirty="0">
                <a:solidFill>
                  <a:srgbClr val="000000"/>
                </a:solidFill>
                <a:effectLst/>
                <a:latin typeface="Arial"/>
                <a:ea typeface="Calibri" panose="020F0502020204030204" pitchFamily="34" charset="0"/>
                <a:cs typeface="+mj-cs"/>
              </a:rPr>
              <a:t> 2 και 3 έχουν </a:t>
            </a:r>
            <a:r>
              <a:rPr lang="el-GR" sz="1800" spc="-1" dirty="0">
                <a:solidFill>
                  <a:srgbClr val="000000"/>
                </a:solidFill>
                <a:latin typeface="Arial"/>
                <a:ea typeface="Calibri" panose="020F0502020204030204" pitchFamily="34" charset="0"/>
              </a:rPr>
              <a:t>14 διαστάσει</a:t>
            </a:r>
            <a:r>
              <a:rPr lang="el-GR" sz="1800" kern="1200" dirty="0">
                <a:solidFill>
                  <a:srgbClr val="000000"/>
                </a:solidFill>
                <a:effectLst/>
                <a:latin typeface="Arial" panose="020B0604020202020204" pitchFamily="34" charset="0"/>
                <a:ea typeface="Calibri" panose="020F0502020204030204" pitchFamily="34" charset="0"/>
                <a:cs typeface="+mj-cs"/>
              </a:rPr>
              <a:t>ς.</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09" name="PlaceHolder 2"/>
          <p:cNvSpPr>
            <a:spLocks noGrp="1"/>
          </p:cNvSpPr>
          <p:nvPr>
            <p:ph type="subTitle"/>
          </p:nvPr>
        </p:nvSpPr>
        <p:spPr>
          <a:xfrm>
            <a:off x="1523880" y="702365"/>
            <a:ext cx="9143640" cy="4555075"/>
          </a:xfrm>
          <a:prstGeom prst="rect">
            <a:avLst/>
          </a:prstGeom>
          <a:noFill/>
          <a:ln w="0">
            <a:noFill/>
          </a:ln>
        </p:spPr>
        <p:txBody>
          <a:bodyPr anchor="t">
            <a:noAutofit/>
          </a:bodyPr>
          <a:lstStyle/>
          <a:p>
            <a:pPr>
              <a:buNone/>
            </a:pPr>
            <a:r>
              <a:rPr lang="el-GR" sz="3200" spc="-1" dirty="0">
                <a:latin typeface="Arial"/>
              </a:rPr>
              <a:t>Κεραία 4 </a:t>
            </a:r>
            <a:r>
              <a:rPr lang="el-GR" sz="2000" spc="-1" dirty="0">
                <a:latin typeface="Arial"/>
              </a:rPr>
              <a:t>[6]</a:t>
            </a:r>
          </a:p>
          <a:p>
            <a:pPr>
              <a:buNone/>
            </a:pPr>
            <a:endParaRPr lang="el-GR" sz="3200" b="0" strike="noStrike" spc="-1" dirty="0">
              <a:latin typeface="Arial"/>
            </a:endParaRPr>
          </a:p>
          <a:p>
            <a:pPr algn="just">
              <a:buNone/>
            </a:pPr>
            <a:r>
              <a:rPr lang="el-GR" sz="1800" spc="-1" dirty="0">
                <a:latin typeface="Arial"/>
              </a:rPr>
              <a:t>Η κεραία 4 προκύπτει από την εισαγωγή </a:t>
            </a:r>
            <a:r>
              <a:rPr lang="en-US" sz="1800" spc="-1" dirty="0">
                <a:latin typeface="Arial"/>
              </a:rPr>
              <a:t>slots </a:t>
            </a:r>
            <a:r>
              <a:rPr lang="el-GR" sz="1800" spc="-1" dirty="0">
                <a:latin typeface="Arial"/>
              </a:rPr>
              <a:t>σε μια κλασσική </a:t>
            </a:r>
            <a:r>
              <a:rPr lang="el-GR" sz="1800" spc="-1" dirty="0"/>
              <a:t>κεραία </a:t>
            </a:r>
            <a:r>
              <a:rPr lang="en-US" sz="1800" dirty="0">
                <a:effectLst/>
                <a:ea typeface="Calibri" panose="020F0502020204030204" pitchFamily="34" charset="0"/>
              </a:rPr>
              <a:t>bowtie. </a:t>
            </a:r>
            <a:r>
              <a:rPr lang="el-GR" sz="1800" dirty="0">
                <a:effectLst/>
                <a:ea typeface="Calibri" panose="020F0502020204030204" pitchFamily="34" charset="0"/>
              </a:rPr>
              <a:t>Η αρχική μορφή (χωρί</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dirty="0">
                <a:effectLst/>
                <a:ea typeface="Calibri" panose="020F0502020204030204" pitchFamily="34" charset="0"/>
              </a:rPr>
              <a:t> </a:t>
            </a:r>
            <a:r>
              <a:rPr lang="en-US" sz="1800" dirty="0">
                <a:effectLst/>
                <a:ea typeface="Calibri" panose="020F0502020204030204" pitchFamily="34" charset="0"/>
              </a:rPr>
              <a:t>slots) </a:t>
            </a:r>
            <a:r>
              <a:rPr lang="el-GR" sz="1800" dirty="0">
                <a:effectLst/>
                <a:ea typeface="Calibri" panose="020F0502020204030204" pitchFamily="34" charset="0"/>
              </a:rPr>
              <a:t>παρουσιάζει συντονισμού</a:t>
            </a:r>
            <a:r>
              <a:rPr lang="el-GR" sz="1800" kern="1200" dirty="0">
                <a:solidFill>
                  <a:srgbClr val="000000"/>
                </a:solidFill>
                <a:effectLst/>
                <a:latin typeface="Arial" panose="020B0604020202020204" pitchFamily="34" charset="0"/>
                <a:ea typeface="Calibri" panose="020F0502020204030204" pitchFamily="34" charset="0"/>
                <a:cs typeface="+mj-cs"/>
              </a:rPr>
              <a:t>ς σε 3 συχνότητες (</a:t>
            </a:r>
            <a:r>
              <a:rPr lang="en-US" sz="1800" kern="1200" dirty="0">
                <a:solidFill>
                  <a:srgbClr val="000000"/>
                </a:solidFill>
                <a:effectLst/>
                <a:latin typeface="Arial" panose="020B0604020202020204" pitchFamily="34" charset="0"/>
                <a:ea typeface="Calibri" panose="020F0502020204030204" pitchFamily="34" charset="0"/>
                <a:cs typeface="+mj-cs"/>
              </a:rPr>
              <a:t>L band – 1.9 </a:t>
            </a:r>
            <a:r>
              <a:rPr lang="en-US" sz="1800" dirty="0">
                <a:solidFill>
                  <a:srgbClr val="000000"/>
                </a:solidFill>
                <a:latin typeface="Arial" panose="020B0604020202020204" pitchFamily="34" charset="0"/>
                <a:ea typeface="Calibri" panose="020F0502020204030204" pitchFamily="34" charset="0"/>
              </a:rPr>
              <a:t>GHz, S band – 2.8 GHz </a:t>
            </a:r>
            <a:r>
              <a:rPr lang="el-GR" sz="1800" dirty="0">
                <a:solidFill>
                  <a:srgbClr val="000000"/>
                </a:solidFill>
                <a:latin typeface="Arial" panose="020B0604020202020204" pitchFamily="34" charset="0"/>
                <a:ea typeface="Calibri" panose="020F0502020204030204" pitchFamily="34" charset="0"/>
              </a:rPr>
              <a:t>και 3.7 </a:t>
            </a:r>
            <a:r>
              <a:rPr lang="en-US" sz="1800" dirty="0">
                <a:solidFill>
                  <a:srgbClr val="000000"/>
                </a:solidFill>
                <a:latin typeface="Arial" panose="020B0604020202020204" pitchFamily="34" charset="0"/>
                <a:ea typeface="Calibri" panose="020F0502020204030204" pitchFamily="34" charset="0"/>
              </a:rPr>
              <a:t>GHz).</a:t>
            </a:r>
          </a:p>
          <a:p>
            <a:pPr algn="just">
              <a:buNone/>
            </a:pPr>
            <a:endParaRPr lang="en-US" sz="1800" b="0" strike="noStrike" spc="-1" dirty="0">
              <a:solidFill>
                <a:srgbClr val="000000"/>
              </a:solidFill>
              <a:latin typeface="Arial" panose="020B0604020202020204" pitchFamily="34" charset="0"/>
            </a:endParaRPr>
          </a:p>
          <a:p>
            <a:pPr algn="just">
              <a:buNone/>
            </a:pPr>
            <a:endParaRPr lang="en-US" sz="1800" b="0" strike="noStrike" spc="-1" dirty="0"/>
          </a:p>
        </p:txBody>
      </p:sp>
      <p:pic>
        <p:nvPicPr>
          <p:cNvPr id="4" name="Picture 3">
            <a:extLst>
              <a:ext uri="{FF2B5EF4-FFF2-40B4-BE49-F238E27FC236}">
                <a16:creationId xmlns:a16="http://schemas.microsoft.com/office/drawing/2014/main" id="{002E962F-EE70-4BC1-87E3-013B21006BFC}"/>
              </a:ext>
            </a:extLst>
          </p:cNvPr>
          <p:cNvPicPr>
            <a:picLocks noChangeAspect="1"/>
          </p:cNvPicPr>
          <p:nvPr/>
        </p:nvPicPr>
        <p:blipFill>
          <a:blip r:embed="rId2"/>
          <a:stretch>
            <a:fillRect/>
          </a:stretch>
        </p:blipFill>
        <p:spPr>
          <a:xfrm>
            <a:off x="4052226" y="2582952"/>
            <a:ext cx="4087547" cy="267448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11" name="PlaceHolder 2"/>
          <p:cNvSpPr>
            <a:spLocks noGrp="1"/>
          </p:cNvSpPr>
          <p:nvPr>
            <p:ph type="subTitle"/>
          </p:nvPr>
        </p:nvSpPr>
        <p:spPr>
          <a:xfrm>
            <a:off x="1523880" y="410817"/>
            <a:ext cx="9143640" cy="5565913"/>
          </a:xfrm>
          <a:prstGeom prst="rect">
            <a:avLst/>
          </a:prstGeom>
          <a:noFill/>
          <a:ln w="0">
            <a:noFill/>
          </a:ln>
        </p:spPr>
        <p:txBody>
          <a:bodyPr anchor="t">
            <a:noAutofit/>
          </a:bodyPr>
          <a:lstStyle/>
          <a:p>
            <a:pPr algn="just">
              <a:buNone/>
            </a:pPr>
            <a:endParaRPr lang="en-US" sz="1800" spc="-1" dirty="0">
              <a:latin typeface="Arial"/>
            </a:endParaRPr>
          </a:p>
          <a:p>
            <a:pPr algn="just">
              <a:buNone/>
            </a:pPr>
            <a:r>
              <a:rPr lang="el-GR" sz="1800" spc="-1" dirty="0">
                <a:latin typeface="Arial"/>
              </a:rPr>
              <a:t>Εισάγοντα</a:t>
            </a:r>
            <a:r>
              <a:rPr lang="el-GR" sz="1800" kern="1200" dirty="0">
                <a:solidFill>
                  <a:srgbClr val="000000"/>
                </a:solidFill>
                <a:effectLst/>
                <a:latin typeface="Arial" panose="020B0604020202020204" pitchFamily="34" charset="0"/>
                <a:ea typeface="Calibri" panose="020F0502020204030204" pitchFamily="34" charset="0"/>
                <a:cs typeface="+mj-cs"/>
              </a:rPr>
              <a:t>ς 10 </a:t>
            </a:r>
            <a:r>
              <a:rPr lang="en-US" sz="1800" kern="1200" dirty="0">
                <a:solidFill>
                  <a:srgbClr val="000000"/>
                </a:solidFill>
                <a:effectLst/>
                <a:latin typeface="Arial" panose="020B0604020202020204" pitchFamily="34" charset="0"/>
                <a:ea typeface="Calibri" panose="020F0502020204030204" pitchFamily="34" charset="0"/>
                <a:cs typeface="+mj-cs"/>
              </a:rPr>
              <a:t>slots </a:t>
            </a:r>
            <a:r>
              <a:rPr lang="el-GR" sz="1800" kern="1200" dirty="0">
                <a:solidFill>
                  <a:srgbClr val="000000"/>
                </a:solidFill>
                <a:effectLst/>
                <a:latin typeface="Arial" panose="020B0604020202020204" pitchFamily="34" charset="0"/>
                <a:ea typeface="Calibri" panose="020F0502020204030204" pitchFamily="34" charset="0"/>
                <a:cs typeface="+mj-cs"/>
              </a:rPr>
              <a:t>στο κάθε βραχίονα της κεραίας παίρνουμε συντονισμούς σε έξι συχνότητες </a:t>
            </a:r>
            <a:r>
              <a:rPr lang="el-GR" sz="1800" dirty="0">
                <a:effectLst/>
                <a:ea typeface="Calibri" panose="020F0502020204030204" pitchFamily="34" charset="0"/>
              </a:rPr>
              <a:t>(1.6 </a:t>
            </a:r>
            <a:r>
              <a:rPr lang="en-US" sz="1800" dirty="0">
                <a:effectLst/>
                <a:ea typeface="Calibri" panose="020F0502020204030204" pitchFamily="34" charset="0"/>
              </a:rPr>
              <a:t>GHz</a:t>
            </a:r>
            <a:r>
              <a:rPr lang="el-GR" sz="1800" dirty="0">
                <a:effectLst/>
                <a:ea typeface="Calibri" panose="020F0502020204030204" pitchFamily="34" charset="0"/>
              </a:rPr>
              <a:t>, 1.8 </a:t>
            </a:r>
            <a:r>
              <a:rPr lang="en-US" sz="1800" dirty="0">
                <a:effectLst/>
                <a:ea typeface="Calibri" panose="020F0502020204030204" pitchFamily="34" charset="0"/>
              </a:rPr>
              <a:t>GHz</a:t>
            </a:r>
            <a:r>
              <a:rPr lang="el-GR" sz="1800" dirty="0">
                <a:effectLst/>
                <a:ea typeface="Calibri" panose="020F0502020204030204" pitchFamily="34" charset="0"/>
              </a:rPr>
              <a:t>, 2.8 </a:t>
            </a:r>
            <a:r>
              <a:rPr lang="en-US" sz="1800" dirty="0">
                <a:effectLst/>
                <a:ea typeface="Calibri" panose="020F0502020204030204" pitchFamily="34" charset="0"/>
              </a:rPr>
              <a:t>GHz</a:t>
            </a:r>
            <a:r>
              <a:rPr lang="el-GR" sz="1800" dirty="0">
                <a:effectLst/>
                <a:ea typeface="Calibri" panose="020F0502020204030204" pitchFamily="34" charset="0"/>
              </a:rPr>
              <a:t>, 4.8 </a:t>
            </a:r>
            <a:r>
              <a:rPr lang="en-US" sz="1800" dirty="0">
                <a:effectLst/>
                <a:ea typeface="Calibri" panose="020F0502020204030204" pitchFamily="34" charset="0"/>
              </a:rPr>
              <a:t>GHz</a:t>
            </a:r>
            <a:r>
              <a:rPr lang="el-GR" sz="1800" dirty="0">
                <a:effectLst/>
                <a:ea typeface="Calibri" panose="020F0502020204030204" pitchFamily="34" charset="0"/>
              </a:rPr>
              <a:t>, 5.6 </a:t>
            </a:r>
            <a:r>
              <a:rPr lang="en-US" sz="1800" dirty="0">
                <a:effectLst/>
                <a:ea typeface="Calibri" panose="020F0502020204030204" pitchFamily="34" charset="0"/>
              </a:rPr>
              <a:t>GHz</a:t>
            </a:r>
            <a:r>
              <a:rPr lang="el-GR" sz="1800" dirty="0">
                <a:effectLst/>
                <a:ea typeface="Calibri" panose="020F0502020204030204" pitchFamily="34" charset="0"/>
              </a:rPr>
              <a:t> και 6.6 </a:t>
            </a:r>
            <a:r>
              <a:rPr lang="en-US" sz="1800" dirty="0">
                <a:effectLst/>
                <a:ea typeface="Calibri" panose="020F0502020204030204" pitchFamily="34" charset="0"/>
              </a:rPr>
              <a:t>GHz</a:t>
            </a:r>
            <a:r>
              <a:rPr lang="el-GR" sz="1800" dirty="0">
                <a:effectLst/>
                <a:ea typeface="Calibri" panose="020F0502020204030204" pitchFamily="34" charset="0"/>
              </a:rPr>
              <a:t>) </a:t>
            </a:r>
            <a:r>
              <a:rPr lang="en-US" sz="1800" dirty="0">
                <a:effectLst/>
                <a:ea typeface="Calibri" panose="020F0502020204030204" pitchFamily="34" charset="0"/>
              </a:rPr>
              <a:t>.</a:t>
            </a: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a typeface="Calibri" panose="020F0502020204030204" pitchFamily="34" charset="0"/>
            </a:endParaRPr>
          </a:p>
          <a:p>
            <a:pPr algn="just">
              <a:buNone/>
            </a:pPr>
            <a:endParaRPr lang="en-US" sz="1800" dirty="0">
              <a:effectLst/>
              <a:ea typeface="Calibri" panose="020F0502020204030204" pitchFamily="34" charset="0"/>
            </a:endParaRPr>
          </a:p>
          <a:p>
            <a:pPr algn="just">
              <a:buNone/>
            </a:pPr>
            <a:endParaRPr lang="en-US" sz="1800" b="0" strike="noStrike" spc="-1" dirty="0"/>
          </a:p>
          <a:p>
            <a:pPr algn="just">
              <a:buNone/>
            </a:pPr>
            <a:endParaRPr lang="en-US" sz="1800" spc="-1" dirty="0"/>
          </a:p>
          <a:p>
            <a:pPr algn="just">
              <a:buNone/>
            </a:pPr>
            <a:endParaRPr lang="en-US" sz="1800" b="0" strike="noStrike" spc="-1" dirty="0"/>
          </a:p>
        </p:txBody>
      </p:sp>
      <p:pic>
        <p:nvPicPr>
          <p:cNvPr id="5" name="Picture 4">
            <a:extLst>
              <a:ext uri="{FF2B5EF4-FFF2-40B4-BE49-F238E27FC236}">
                <a16:creationId xmlns:a16="http://schemas.microsoft.com/office/drawing/2014/main" id="{39B03377-1A23-4716-B3DE-8F60F49CE215}"/>
              </a:ext>
            </a:extLst>
          </p:cNvPr>
          <p:cNvPicPr>
            <a:picLocks noChangeAspect="1"/>
          </p:cNvPicPr>
          <p:nvPr/>
        </p:nvPicPr>
        <p:blipFill>
          <a:blip r:embed="rId2"/>
          <a:stretch>
            <a:fillRect/>
          </a:stretch>
        </p:blipFill>
        <p:spPr>
          <a:xfrm>
            <a:off x="1523880" y="1772407"/>
            <a:ext cx="4081790" cy="2855545"/>
          </a:xfrm>
          <a:prstGeom prst="rect">
            <a:avLst/>
          </a:prstGeom>
        </p:spPr>
      </p:pic>
      <p:pic>
        <p:nvPicPr>
          <p:cNvPr id="6" name="Picture 5">
            <a:extLst>
              <a:ext uri="{FF2B5EF4-FFF2-40B4-BE49-F238E27FC236}">
                <a16:creationId xmlns:a16="http://schemas.microsoft.com/office/drawing/2014/main" id="{2E47DC8B-CB9D-49E1-B979-199EAB213EDD}"/>
              </a:ext>
            </a:extLst>
          </p:cNvPr>
          <p:cNvPicPr>
            <a:picLocks noChangeAspect="1"/>
          </p:cNvPicPr>
          <p:nvPr/>
        </p:nvPicPr>
        <p:blipFill>
          <a:blip r:embed="rId3"/>
          <a:stretch>
            <a:fillRect/>
          </a:stretch>
        </p:blipFill>
        <p:spPr>
          <a:xfrm>
            <a:off x="6475868" y="1772407"/>
            <a:ext cx="4221478" cy="28555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13" name="PlaceHolder 2"/>
          <p:cNvSpPr>
            <a:spLocks noGrp="1"/>
          </p:cNvSpPr>
          <p:nvPr>
            <p:ph type="subTitle"/>
          </p:nvPr>
        </p:nvSpPr>
        <p:spPr>
          <a:xfrm>
            <a:off x="1523880" y="556591"/>
            <a:ext cx="9143640" cy="4700849"/>
          </a:xfrm>
          <a:prstGeom prst="rect">
            <a:avLst/>
          </a:prstGeom>
          <a:noFill/>
          <a:ln w="0">
            <a:noFill/>
          </a:ln>
        </p:spPr>
        <p:txBody>
          <a:bodyPr anchor="t">
            <a:noAutofit/>
          </a:bodyPr>
          <a:lstStyle/>
          <a:p>
            <a:pPr algn="just"/>
            <a:endParaRPr lang="el-GR" sz="1800" dirty="0">
              <a:ea typeface="Calibri" panose="020F0502020204030204" pitchFamily="34" charset="0"/>
            </a:endParaRPr>
          </a:p>
          <a:p>
            <a:pPr algn="just"/>
            <a:r>
              <a:rPr lang="el-GR" sz="1800" dirty="0">
                <a:ea typeface="Calibri" panose="020F0502020204030204" pitchFamily="34" charset="0"/>
              </a:rPr>
              <a:t>Η αλλαγή του πλήθου</a:t>
            </a:r>
            <a:r>
              <a:rPr lang="el-GR" sz="1800" kern="1200" dirty="0">
                <a:solidFill>
                  <a:srgbClr val="000000"/>
                </a:solidFill>
                <a:effectLst/>
                <a:latin typeface="Arial" panose="020B0604020202020204" pitchFamily="34" charset="0"/>
                <a:ea typeface="Calibri" panose="020F0502020204030204" pitchFamily="34" charset="0"/>
                <a:cs typeface="+mj-cs"/>
              </a:rPr>
              <a:t>ς των </a:t>
            </a:r>
            <a:r>
              <a:rPr lang="en-US" sz="1800" kern="1200" dirty="0">
                <a:solidFill>
                  <a:srgbClr val="000000"/>
                </a:solidFill>
                <a:effectLst/>
                <a:latin typeface="Arial" panose="020B0604020202020204" pitchFamily="34" charset="0"/>
                <a:ea typeface="Calibri" panose="020F0502020204030204" pitchFamily="34" charset="0"/>
                <a:cs typeface="+mj-cs"/>
              </a:rPr>
              <a:t>slots </a:t>
            </a:r>
            <a:r>
              <a:rPr lang="el-GR" sz="1800" kern="1200" dirty="0">
                <a:solidFill>
                  <a:srgbClr val="000000"/>
                </a:solidFill>
                <a:effectLst/>
                <a:latin typeface="Arial" panose="020B0604020202020204" pitchFamily="34" charset="0"/>
                <a:ea typeface="Calibri" panose="020F0502020204030204" pitchFamily="34" charset="0"/>
                <a:cs typeface="+mj-cs"/>
              </a:rPr>
              <a:t>δίνει μια μετατόπιση των θέσεων των συντονισμών</a:t>
            </a:r>
            <a:endParaRPr lang="en-US" sz="1800" dirty="0">
              <a:effectLst/>
              <a:ea typeface="Calibri" panose="020F0502020204030204" pitchFamily="34" charset="0"/>
            </a:endParaRPr>
          </a:p>
          <a:p>
            <a:pPr algn="just">
              <a:buNone/>
            </a:pPr>
            <a:endParaRPr lang="en-US" sz="1800" b="0" strike="noStrike" spc="-1" dirty="0">
              <a:latin typeface="Arial"/>
            </a:endParaRPr>
          </a:p>
        </p:txBody>
      </p:sp>
      <p:pic>
        <p:nvPicPr>
          <p:cNvPr id="4" name="Picture 3">
            <a:extLst>
              <a:ext uri="{FF2B5EF4-FFF2-40B4-BE49-F238E27FC236}">
                <a16:creationId xmlns:a16="http://schemas.microsoft.com/office/drawing/2014/main" id="{E48582FD-37F7-4630-B0FC-96C1E68B90D7}"/>
              </a:ext>
            </a:extLst>
          </p:cNvPr>
          <p:cNvPicPr>
            <a:picLocks noChangeAspect="1"/>
          </p:cNvPicPr>
          <p:nvPr/>
        </p:nvPicPr>
        <p:blipFill>
          <a:blip r:embed="rId2"/>
          <a:stretch>
            <a:fillRect/>
          </a:stretch>
        </p:blipFill>
        <p:spPr>
          <a:xfrm>
            <a:off x="3942604" y="1970232"/>
            <a:ext cx="4306792" cy="29175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15" name="PlaceHolder 2"/>
          <p:cNvSpPr>
            <a:spLocks noGrp="1"/>
          </p:cNvSpPr>
          <p:nvPr>
            <p:ph type="subTitle"/>
          </p:nvPr>
        </p:nvSpPr>
        <p:spPr>
          <a:xfrm>
            <a:off x="1629898" y="503583"/>
            <a:ext cx="9143640" cy="4767110"/>
          </a:xfrm>
          <a:prstGeom prst="rect">
            <a:avLst/>
          </a:prstGeom>
          <a:noFill/>
          <a:ln w="0">
            <a:noFill/>
          </a:ln>
        </p:spPr>
        <p:txBody>
          <a:bodyPr anchor="t">
            <a:noAutofit/>
          </a:bodyPr>
          <a:lstStyle/>
          <a:p>
            <a:pPr>
              <a:buNone/>
            </a:pPr>
            <a:r>
              <a:rPr lang="el-GR" sz="3200" b="0" strike="noStrike" spc="-1" dirty="0">
                <a:latin typeface="Arial"/>
              </a:rPr>
              <a:t>Κεραία 5 </a:t>
            </a:r>
            <a:r>
              <a:rPr lang="el-GR" sz="2000" b="0" strike="noStrike" spc="-1" dirty="0">
                <a:latin typeface="Arial"/>
              </a:rPr>
              <a:t>[7]</a:t>
            </a:r>
          </a:p>
          <a:p>
            <a:pPr>
              <a:buNone/>
            </a:pPr>
            <a:endParaRPr lang="el-GR" sz="3200" b="0" strike="noStrike" spc="-1" dirty="0">
              <a:latin typeface="Arial"/>
            </a:endParaRPr>
          </a:p>
          <a:p>
            <a:pPr>
              <a:buNone/>
            </a:pPr>
            <a:r>
              <a:rPr lang="el-GR" sz="1800" b="0" strike="noStrike" spc="-1" dirty="0">
                <a:latin typeface="Arial"/>
              </a:rPr>
              <a:t>Ξεκιν</a:t>
            </a:r>
            <a:r>
              <a:rPr lang="el-GR" sz="1800" spc="-1" dirty="0">
                <a:latin typeface="Arial"/>
              </a:rPr>
              <a:t>ώ</a:t>
            </a:r>
            <a:r>
              <a:rPr lang="el-GR" sz="1800" b="0" strike="noStrike" spc="-1" dirty="0">
                <a:latin typeface="Arial"/>
              </a:rPr>
              <a:t>ντα</a:t>
            </a:r>
            <a:r>
              <a:rPr lang="el-GR" sz="1800" kern="1200" dirty="0">
                <a:solidFill>
                  <a:srgbClr val="000000"/>
                </a:solidFill>
                <a:effectLst/>
                <a:latin typeface="Arial" panose="020B0604020202020204" pitchFamily="34" charset="0"/>
                <a:ea typeface="Calibri" panose="020F0502020204030204" pitchFamily="34" charset="0"/>
                <a:cs typeface="+mj-cs"/>
              </a:rPr>
              <a:t>ς από ένα απλό ορθογώνιο </a:t>
            </a:r>
            <a:r>
              <a:rPr lang="en-US" sz="1800" kern="1200" dirty="0">
                <a:solidFill>
                  <a:srgbClr val="000000"/>
                </a:solidFill>
                <a:effectLst/>
                <a:latin typeface="Arial" panose="020B0604020202020204" pitchFamily="34" charset="0"/>
                <a:ea typeface="Calibri" panose="020F0502020204030204" pitchFamily="34" charset="0"/>
                <a:cs typeface="+mj-cs"/>
              </a:rPr>
              <a:t>patch,</a:t>
            </a:r>
            <a:r>
              <a:rPr lang="el-GR" sz="1800" kern="1200" dirty="0">
                <a:solidFill>
                  <a:srgbClr val="000000"/>
                </a:solidFill>
                <a:effectLst/>
                <a:latin typeface="Arial" panose="020B0604020202020204" pitchFamily="34" charset="0"/>
                <a:ea typeface="Calibri" panose="020F0502020204030204" pitchFamily="34" charset="0"/>
                <a:cs typeface="+mj-cs"/>
              </a:rPr>
              <a:t> για έχουμε </a:t>
            </a:r>
            <a:r>
              <a:rPr lang="en-US" sz="1800" dirty="0">
                <a:effectLst/>
                <a:ea typeface="Calibri" panose="020F0502020204030204" pitchFamily="34" charset="0"/>
              </a:rPr>
              <a:t>UWB </a:t>
            </a:r>
            <a:r>
              <a:rPr lang="el-GR" sz="1800" dirty="0">
                <a:effectLst/>
                <a:ea typeface="Calibri" panose="020F0502020204030204" pitchFamily="34" charset="0"/>
              </a:rPr>
              <a:t>κεραία</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kern="1200" dirty="0">
                <a:solidFill>
                  <a:srgbClr val="000000"/>
                </a:solidFill>
                <a:effectLst/>
                <a:latin typeface="Arial" panose="020B0604020202020204" pitchFamily="34" charset="0"/>
                <a:ea typeface="Calibri" panose="020F0502020204030204" pitchFamily="34" charset="0"/>
                <a:cs typeface="+mj-cs"/>
              </a:rPr>
              <a:t>μπορούμε να κόψουμε τμήματα στις γωνίες του όσο και στο επίπεδο της γείωσης ώστε να μειώσουμε την χωρητική και επαγωγική συμπεριφορά, δίνοντας αντίσταση εισόδου χωρίς φανταστικό μέρος.</a:t>
            </a:r>
            <a:endParaRPr lang="en-US" sz="1800" kern="1200" dirty="0">
              <a:solidFill>
                <a:srgbClr val="000000"/>
              </a:solidFill>
              <a:effectLst/>
              <a:latin typeface="Arial" panose="020B0604020202020204" pitchFamily="34" charset="0"/>
              <a:ea typeface="Calibri" panose="020F0502020204030204" pitchFamily="34" charset="0"/>
              <a:cs typeface="+mj-cs"/>
            </a:endParaRPr>
          </a:p>
          <a:p>
            <a:pPr>
              <a:buNone/>
            </a:pPr>
            <a:endParaRPr lang="el-GR" sz="1800" spc="-1" dirty="0">
              <a:solidFill>
                <a:srgbClr val="000000"/>
              </a:solidFill>
              <a:latin typeface="Arial" panose="020B0604020202020204" pitchFamily="34" charset="0"/>
            </a:endParaRPr>
          </a:p>
          <a:p>
            <a:pPr>
              <a:buNone/>
            </a:pPr>
            <a:r>
              <a:rPr lang="el-GR" sz="1800" b="0" strike="noStrike" spc="-1" dirty="0">
                <a:solidFill>
                  <a:srgbClr val="000000"/>
                </a:solidFill>
                <a:latin typeface="Arial" panose="020B0604020202020204" pitchFamily="34" charset="0"/>
              </a:rPr>
              <a:t>Διαστάσει</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n-US" sz="1800" kern="1200" dirty="0">
                <a:solidFill>
                  <a:srgbClr val="000000"/>
                </a:solidFill>
                <a:effectLst/>
                <a:latin typeface="Arial" panose="020B0604020202020204" pitchFamily="34" charset="0"/>
                <a:ea typeface="Calibri" panose="020F0502020204030204" pitchFamily="34" charset="0"/>
                <a:cs typeface="+mj-cs"/>
              </a:rPr>
              <a:t> (mm)</a:t>
            </a:r>
            <a:r>
              <a:rPr lang="en-US" sz="1800" kern="1200" spc="-1" dirty="0">
                <a:solidFill>
                  <a:srgbClr val="000000"/>
                </a:solidFill>
                <a:effectLst/>
                <a:latin typeface="Arial" panose="020B0604020202020204" pitchFamily="34" charset="0"/>
                <a:ea typeface="Calibri" panose="020F0502020204030204" pitchFamily="34" charset="0"/>
                <a:cs typeface="+mj-cs"/>
              </a:rPr>
              <a:t>: </a:t>
            </a:r>
            <a:r>
              <a:rPr lang="en-US" sz="1800" b="0" i="0" u="none" strike="noStrike" baseline="0" dirty="0" err="1"/>
              <a:t>Wsub</a:t>
            </a:r>
            <a:r>
              <a:rPr lang="el-GR" sz="1800" dirty="0"/>
              <a:t>= 30, </a:t>
            </a:r>
            <a:r>
              <a:rPr lang="en-US" sz="1800" dirty="0" err="1"/>
              <a:t>Lsub</a:t>
            </a:r>
            <a:r>
              <a:rPr lang="en-US" sz="1800" dirty="0"/>
              <a:t>=35, h=1.6, </a:t>
            </a:r>
            <a:r>
              <a:rPr lang="en-US" sz="1800" b="0" i="0" u="none" strike="noStrike" baseline="0" dirty="0"/>
              <a:t>W=15, L=14.5, </a:t>
            </a:r>
            <a:r>
              <a:rPr lang="en-US" sz="1800" b="0" i="0" u="none" strike="noStrike" baseline="0" dirty="0" err="1"/>
              <a:t>Wf</a:t>
            </a:r>
            <a:r>
              <a:rPr lang="en-US" sz="1800" b="0" i="0" u="none" strike="noStrike" baseline="0" dirty="0"/>
              <a:t>=2.85, </a:t>
            </a:r>
            <a:r>
              <a:rPr lang="en-US" sz="1800" b="0" i="0" u="none" strike="noStrike" baseline="0" dirty="0" err="1"/>
              <a:t>Lf</a:t>
            </a:r>
            <a:r>
              <a:rPr lang="en-US" sz="1800" b="0" i="0" u="none" strike="noStrike" baseline="0" dirty="0"/>
              <a:t>=13.5, </a:t>
            </a:r>
            <a:r>
              <a:rPr lang="en-US" sz="1800" b="0" i="0" u="none" strike="noStrike" baseline="0" dirty="0" err="1"/>
              <a:t>Wg</a:t>
            </a:r>
            <a:r>
              <a:rPr lang="en-US" sz="1800" b="0" i="0" u="none" strike="noStrike" baseline="0" dirty="0"/>
              <a:t>=30, Lg=12.5, </a:t>
            </a:r>
            <a:r>
              <a:rPr lang="en-US" sz="1800" kern="1200" spc="-1" dirty="0">
                <a:solidFill>
                  <a:srgbClr val="000000"/>
                </a:solidFill>
                <a:effectLst/>
                <a:ea typeface="Calibri" panose="020F0502020204030204" pitchFamily="34" charset="0"/>
                <a:cs typeface="+mj-cs"/>
              </a:rPr>
              <a:t>R1=R2=R3=R4=2, </a:t>
            </a:r>
            <a:r>
              <a:rPr lang="en-US" sz="1800" b="0" i="0" u="none" strike="noStrike" baseline="0" dirty="0"/>
              <a:t>w</a:t>
            </a:r>
            <a:r>
              <a:rPr lang="en-US" sz="1800" dirty="0"/>
              <a:t>1=11, </a:t>
            </a:r>
            <a:r>
              <a:rPr lang="en-US" sz="1800" b="0" i="0" u="none" strike="noStrike" baseline="0" dirty="0"/>
              <a:t>w2=6.075, w=3, L=0.75 (</a:t>
            </a:r>
            <a:r>
              <a:rPr lang="el-GR" sz="1800" b="0" i="0" u="none" strike="noStrike" baseline="0" dirty="0"/>
              <a:t>για το επίπεδο γείωση</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n-US" sz="1800" b="0" i="0" u="none" strike="noStrike" baseline="0" dirty="0"/>
              <a:t>,</a:t>
            </a:r>
            <a:r>
              <a:rPr lang="el-GR" sz="1800" b="0" i="0" u="none" strike="noStrike" baseline="0" dirty="0"/>
              <a:t> </a:t>
            </a:r>
            <a:r>
              <a:rPr lang="en-US" sz="1800" b="0" i="0" u="none" strike="noStrike" baseline="0" dirty="0"/>
              <a:t>L1=1</a:t>
            </a:r>
            <a:r>
              <a:rPr lang="el-GR" sz="1800" b="0" i="0" u="none" strike="noStrike" baseline="0" dirty="0"/>
              <a:t>.</a:t>
            </a:r>
            <a:endParaRPr lang="en-US" sz="1800" kern="1200" spc="-1" dirty="0">
              <a:solidFill>
                <a:srgbClr val="000000"/>
              </a:solidFill>
              <a:effectLst/>
              <a:ea typeface="Calibri" panose="020F0502020204030204" pitchFamily="34" charset="0"/>
              <a:cs typeface="+mj-cs"/>
            </a:endParaRPr>
          </a:p>
          <a:p>
            <a:pPr>
              <a:buNone/>
            </a:pPr>
            <a:r>
              <a:rPr lang="en-US" sz="1800" spc="-1" dirty="0">
                <a:solidFill>
                  <a:srgbClr val="000000"/>
                </a:solidFill>
                <a:latin typeface="Arial" panose="020B0604020202020204" pitchFamily="34" charset="0"/>
              </a:rPr>
              <a:t>																</a:t>
            </a:r>
            <a:endParaRPr lang="en-US" sz="1800" b="0" strike="noStrike" spc="-1" dirty="0">
              <a:solidFill>
                <a:srgbClr val="000000"/>
              </a:solidFill>
            </a:endParaRPr>
          </a:p>
        </p:txBody>
      </p:sp>
      <p:pic>
        <p:nvPicPr>
          <p:cNvPr id="5" name="Picture 4">
            <a:extLst>
              <a:ext uri="{FF2B5EF4-FFF2-40B4-BE49-F238E27FC236}">
                <a16:creationId xmlns:a16="http://schemas.microsoft.com/office/drawing/2014/main" id="{083F25BB-A355-423A-8803-9F123A14A830}"/>
              </a:ext>
            </a:extLst>
          </p:cNvPr>
          <p:cNvPicPr>
            <a:picLocks noChangeAspect="1"/>
          </p:cNvPicPr>
          <p:nvPr/>
        </p:nvPicPr>
        <p:blipFill>
          <a:blip r:embed="rId2"/>
          <a:stretch>
            <a:fillRect/>
          </a:stretch>
        </p:blipFill>
        <p:spPr>
          <a:xfrm>
            <a:off x="3620559" y="3429000"/>
            <a:ext cx="4950882" cy="284391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EA7CE-FD1D-4D52-9724-19364760FFC6}"/>
              </a:ext>
            </a:extLst>
          </p:cNvPr>
          <p:cNvPicPr>
            <a:picLocks noChangeAspect="1"/>
          </p:cNvPicPr>
          <p:nvPr/>
        </p:nvPicPr>
        <p:blipFill>
          <a:blip r:embed="rId2"/>
          <a:stretch>
            <a:fillRect/>
          </a:stretch>
        </p:blipFill>
        <p:spPr>
          <a:xfrm>
            <a:off x="2646555" y="2040836"/>
            <a:ext cx="6898290" cy="3711028"/>
          </a:xfrm>
          <a:prstGeom prst="rect">
            <a:avLst/>
          </a:prstGeom>
        </p:spPr>
      </p:pic>
      <p:sp>
        <p:nvSpPr>
          <p:cNvPr id="2" name="TextBox 1">
            <a:extLst>
              <a:ext uri="{FF2B5EF4-FFF2-40B4-BE49-F238E27FC236}">
                <a16:creationId xmlns:a16="http://schemas.microsoft.com/office/drawing/2014/main" id="{CD13D31B-B585-4B43-93ED-9D7371A7B69D}"/>
              </a:ext>
            </a:extLst>
          </p:cNvPr>
          <p:cNvSpPr txBox="1"/>
          <p:nvPr/>
        </p:nvSpPr>
        <p:spPr>
          <a:xfrm>
            <a:off x="2173357" y="921469"/>
            <a:ext cx="8110330" cy="646331"/>
          </a:xfrm>
          <a:prstGeom prst="rect">
            <a:avLst/>
          </a:prstGeom>
          <a:noFill/>
        </p:spPr>
        <p:txBody>
          <a:bodyPr wrap="square" rtlCol="0">
            <a:spAutoFit/>
          </a:bodyPr>
          <a:lstStyle/>
          <a:p>
            <a:r>
              <a:rPr lang="el-GR" dirty="0"/>
              <a:t>Παρατηρούμε ότι στο διάστημα 3.4-11.7</a:t>
            </a:r>
            <a:r>
              <a:rPr lang="en-US" dirty="0"/>
              <a:t> GHz </a:t>
            </a:r>
            <a:r>
              <a:rPr lang="el-GR" dirty="0"/>
              <a:t>έχουμε συντελεστή ανάκλαση</a:t>
            </a:r>
            <a:r>
              <a:rPr lang="el-GR" sz="1800" kern="1200" dirty="0">
                <a:solidFill>
                  <a:srgbClr val="000000"/>
                </a:solidFill>
                <a:effectLst/>
                <a:latin typeface="Arial" panose="020B0604020202020204" pitchFamily="34" charset="0"/>
                <a:ea typeface="Calibri" panose="020F0502020204030204" pitchFamily="34" charset="0"/>
                <a:cs typeface="+mj-cs"/>
              </a:rPr>
              <a:t>ς μικρότερο από -10</a:t>
            </a:r>
            <a:r>
              <a:rPr lang="en-US" sz="1800" kern="1200" dirty="0" err="1">
                <a:solidFill>
                  <a:srgbClr val="000000"/>
                </a:solidFill>
                <a:effectLst/>
                <a:latin typeface="Arial" panose="020B0604020202020204" pitchFamily="34" charset="0"/>
                <a:ea typeface="Calibri" panose="020F0502020204030204" pitchFamily="34" charset="0"/>
                <a:cs typeface="+mj-cs"/>
              </a:rPr>
              <a:t>dB.</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19" name="PlaceHolder 2"/>
          <p:cNvSpPr>
            <a:spLocks noGrp="1"/>
          </p:cNvSpPr>
          <p:nvPr>
            <p:ph type="subTitle"/>
          </p:nvPr>
        </p:nvSpPr>
        <p:spPr>
          <a:xfrm>
            <a:off x="1523880" y="603682"/>
            <a:ext cx="9143640" cy="4653758"/>
          </a:xfrm>
          <a:prstGeom prst="rect">
            <a:avLst/>
          </a:prstGeom>
          <a:noFill/>
          <a:ln w="0">
            <a:noFill/>
          </a:ln>
        </p:spPr>
        <p:txBody>
          <a:bodyPr anchor="t">
            <a:noAutofit/>
          </a:bodyPr>
          <a:lstStyle/>
          <a:p>
            <a:pPr>
              <a:buNone/>
            </a:pPr>
            <a:r>
              <a:rPr lang="el-GR" sz="3200" spc="-1" dirty="0">
                <a:latin typeface="Arial"/>
              </a:rPr>
              <a:t>Κεραία 6 </a:t>
            </a:r>
            <a:r>
              <a:rPr lang="el-GR" sz="2000" spc="-1" dirty="0">
                <a:latin typeface="Arial"/>
              </a:rPr>
              <a:t>[8]</a:t>
            </a:r>
          </a:p>
          <a:p>
            <a:pPr>
              <a:buNone/>
            </a:pPr>
            <a:endParaRPr lang="el-GR" sz="2000" b="0" strike="noStrike" spc="-1" dirty="0">
              <a:latin typeface="Arial"/>
            </a:endParaRPr>
          </a:p>
          <a:p>
            <a:pPr algn="just">
              <a:buNone/>
            </a:pPr>
            <a:r>
              <a:rPr lang="el-GR" sz="1800" b="0" strike="noStrike" spc="-1" dirty="0">
                <a:latin typeface="Arial"/>
              </a:rPr>
              <a:t>Η κεραία 6 είναι μια </a:t>
            </a:r>
            <a:r>
              <a:rPr lang="en-US" sz="1800" b="0" strike="noStrike" spc="-1" dirty="0">
                <a:latin typeface="Arial"/>
              </a:rPr>
              <a:t>E-Shaped </a:t>
            </a:r>
            <a:r>
              <a:rPr lang="el-GR" sz="1800" b="0" strike="noStrike" spc="-1" dirty="0">
                <a:latin typeface="Arial"/>
              </a:rPr>
              <a:t>στραμμένη και ασύμμετρη κεραία που τροφοδοτείται από ομοεπίπεδο κυματοδηγό. Με την εισαγωγή ορθογώνιων και τριγωνικών </a:t>
            </a:r>
            <a:r>
              <a:rPr lang="en-US" sz="1800" b="0" strike="noStrike" spc="-1" dirty="0">
                <a:latin typeface="Arial"/>
              </a:rPr>
              <a:t>stubs </a:t>
            </a:r>
            <a:r>
              <a:rPr lang="el-GR" sz="1800" b="0" strike="noStrike" spc="-1" dirty="0">
                <a:latin typeface="Arial"/>
              </a:rPr>
              <a:t>μπορούμε να πετύχουμε τετραπλό συντονισμό με συμπεριφορά καλύτερη των -10</a:t>
            </a:r>
            <a:r>
              <a:rPr lang="en-US" sz="1800" b="0" strike="noStrike" spc="-1" dirty="0">
                <a:latin typeface="Arial"/>
              </a:rPr>
              <a:t>dB</a:t>
            </a:r>
            <a:r>
              <a:rPr lang="el-GR" sz="1800" b="0" strike="noStrike" spc="-1" dirty="0">
                <a:latin typeface="Arial"/>
              </a:rPr>
              <a:t>.</a:t>
            </a:r>
            <a:endParaRPr lang="en-US" sz="1800" b="0" strike="noStrike" spc="-1" dirty="0">
              <a:latin typeface="Arial"/>
            </a:endParaRPr>
          </a:p>
        </p:txBody>
      </p:sp>
      <p:pic>
        <p:nvPicPr>
          <p:cNvPr id="4" name="Picture 3">
            <a:extLst>
              <a:ext uri="{FF2B5EF4-FFF2-40B4-BE49-F238E27FC236}">
                <a16:creationId xmlns:a16="http://schemas.microsoft.com/office/drawing/2014/main" id="{1C6364C1-D665-4174-A074-FA9EB68651A8}"/>
              </a:ext>
            </a:extLst>
          </p:cNvPr>
          <p:cNvPicPr>
            <a:picLocks noChangeAspect="1"/>
          </p:cNvPicPr>
          <p:nvPr/>
        </p:nvPicPr>
        <p:blipFill>
          <a:blip r:embed="rId2"/>
          <a:stretch>
            <a:fillRect/>
          </a:stretch>
        </p:blipFill>
        <p:spPr>
          <a:xfrm>
            <a:off x="4023464" y="2394957"/>
            <a:ext cx="4145071" cy="39521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1524180" y="2945633"/>
            <a:ext cx="9143640" cy="2387160"/>
          </a:xfrm>
          <a:prstGeom prst="rect">
            <a:avLst/>
          </a:prstGeom>
          <a:noFill/>
          <a:ln w="0">
            <a:noFill/>
          </a:ln>
        </p:spPr>
        <p:txBody>
          <a:bodyPr anchor="b">
            <a:noAutofit/>
          </a:bodyPr>
          <a:lstStyle/>
          <a:p>
            <a:r>
              <a:rPr lang="el-GR" sz="1800" b="1" spc="-1" dirty="0">
                <a:solidFill>
                  <a:srgbClr val="000000"/>
                </a:solidFill>
                <a:latin typeface="Calibri"/>
              </a:rPr>
              <a:t>Αλγόριθμοι βελτιστοποίηση</a:t>
            </a:r>
            <a:r>
              <a:rPr lang="el-GR" sz="1800" b="1"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t>ς</a:t>
            </a:r>
            <a:br>
              <a:rPr lang="en-US"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br>
              <a:rPr lang="en-US"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t>Διαχωρισμός σε αλγόρ</a:t>
            </a:r>
            <a:r>
              <a:rPr lang="el-GR" sz="1800" dirty="0">
                <a:solidFill>
                  <a:srgbClr val="000000"/>
                </a:solidFill>
                <a:latin typeface="Calibri" panose="020F0502020204030204" pitchFamily="34" charset="0"/>
                <a:ea typeface="DejaVu Sans" panose="020B0603030804020204" pitchFamily="34" charset="0"/>
                <a:cs typeface="Calibri" panose="020F0502020204030204" pitchFamily="34" charset="0"/>
              </a:rPr>
              <a:t>ι</a:t>
            </a:r>
            <a: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t>θμους που χρησιμοποιούν την κλίση της συνάρτησης προς ελαχιστοποίηση/μεγιστοποίηση και σε αλγόριθμους που δεν χρησιμοποιούν την κλίση/δεν μπορούν να διαφορίσουν τη συνάρτηση.</a:t>
            </a:r>
            <a:b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b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b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b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t>Στοχαστικοί</a:t>
            </a:r>
            <a:r>
              <a:rPr lang="el-GR" sz="1800" dirty="0">
                <a:solidFill>
                  <a:srgbClr val="000000"/>
                </a:solidFill>
                <a:latin typeface="Calibri" panose="020F0502020204030204" pitchFamily="34" charset="0"/>
                <a:ea typeface="DejaVu Sans" panose="020B0603030804020204" pitchFamily="34" charset="0"/>
                <a:cs typeface="Calibri" panose="020F0502020204030204" pitchFamily="34" charset="0"/>
              </a:rPr>
              <a:t> αλγόριθμοι πληθυσμού</a:t>
            </a:r>
            <a:r>
              <a:rPr lang="en-US" sz="1800" dirty="0">
                <a:solidFill>
                  <a:srgbClr val="000000"/>
                </a:solidFill>
                <a:latin typeface="Calibri" panose="020F0502020204030204" pitchFamily="34" charset="0"/>
                <a:ea typeface="DejaVu Sans" panose="020B0603030804020204" pitchFamily="34" charset="0"/>
                <a:cs typeface="Calibri" panose="020F0502020204030204" pitchFamily="34" charset="0"/>
              </a:rPr>
              <a:t>:</a:t>
            </a:r>
            <a:r>
              <a:rPr lang="el-GR" sz="1800" dirty="0">
                <a:solidFill>
                  <a:srgbClr val="000000"/>
                </a:solidFill>
                <a:latin typeface="Calibri" panose="020F0502020204030204" pitchFamily="34" charset="0"/>
                <a:ea typeface="DejaVu Sans" panose="020B0603030804020204" pitchFamily="34" charset="0"/>
                <a:cs typeface="Calibri" panose="020F0502020204030204" pitchFamily="34" charset="0"/>
              </a:rPr>
              <a:t> Χρησιμοποιούν ένα σύνολο στοιχείων, καθένα από τα οποία  μπορεί να αποτελεί λύση του προβλήματο</a:t>
            </a:r>
            <a: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t>ς. Επίσης ε</a:t>
            </a:r>
            <a:r>
              <a:rPr lang="el-GR" sz="1800" dirty="0">
                <a:solidFill>
                  <a:srgbClr val="000000"/>
                </a:solidFill>
                <a:latin typeface="Calibri" panose="020F0502020204030204" pitchFamily="34" charset="0"/>
                <a:ea typeface="DejaVu Sans" panose="020B0603030804020204" pitchFamily="34" charset="0"/>
                <a:cs typeface="Calibri" panose="020F0502020204030204" pitchFamily="34" charset="0"/>
              </a:rPr>
              <a:t>ισάγουν ένα βαθμό τυχαίοτητα</a:t>
            </a:r>
            <a: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t>ς, κάτι που βελτιώνει την ικανότητα εξερεύνησης του χώρου αναζήτησης</a:t>
            </a:r>
            <a:r>
              <a:rPr lang="en-US" sz="1800" dirty="0">
                <a:solidFill>
                  <a:srgbClr val="000000"/>
                </a:solidFill>
                <a:latin typeface="Calibri" panose="020F0502020204030204" pitchFamily="34" charset="0"/>
                <a:ea typeface="DejaVu Sans" panose="020B0603030804020204" pitchFamily="34" charset="0"/>
                <a:cs typeface="Calibri" panose="020F0502020204030204" pitchFamily="34" charset="0"/>
              </a:rPr>
              <a:t> </a:t>
            </a:r>
            <a:r>
              <a:rPr lang="el-GR" sz="1800" dirty="0">
                <a:solidFill>
                  <a:srgbClr val="000000"/>
                </a:solidFill>
                <a:latin typeface="Calibri" panose="020F0502020204030204" pitchFamily="34" charset="0"/>
                <a:ea typeface="DejaVu Sans" panose="020B0603030804020204" pitchFamily="34" charset="0"/>
                <a:cs typeface="Calibri" panose="020F0502020204030204" pitchFamily="34" charset="0"/>
              </a:rPr>
              <a:t>και την αποφυγή τοπικών ακροτάτων</a:t>
            </a:r>
            <a: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t>, αλλά απαιτούν περισσότερους υπολογισμούς μέχρι να να βρεθεί το ολικό ελάχιστο.</a:t>
            </a:r>
            <a:br>
              <a:rPr lang="en-US"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b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br>
              <a:rPr lang="el-GR"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r>
              <a:rPr lang="el-GR" sz="1800" b="1"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t>Δεν υπάρχει ο τέλειος αλγόριθμος, δηλαδή ένας που να δίνει την καλύτερη λύση σε όλα τα προβλήματα εύρεσης ακροτάτου</a:t>
            </a:r>
            <a:br>
              <a:rPr lang="en-US" sz="1800" kern="1200" dirty="0">
                <a:solidFill>
                  <a:srgbClr val="000000"/>
                </a:solidFill>
                <a:effectLst/>
                <a:latin typeface="Calibri" panose="020F0502020204030204" pitchFamily="34" charset="0"/>
                <a:ea typeface="DejaVu Sans" panose="020B0603030804020204" pitchFamily="34" charset="0"/>
                <a:cs typeface="Calibri" panose="020F0502020204030204" pitchFamily="34" charset="0"/>
              </a:rPr>
            </a:br>
            <a:endParaRPr lang="en-US" sz="1800" b="0" strike="noStrike" spc="-1" dirty="0">
              <a:solidFill>
                <a:srgbClr val="000000"/>
              </a:solidFill>
              <a:latin typeface="Calibri" panose="020F0502020204030204" pitchFamily="34" charset="0"/>
              <a:cs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21" name="PlaceHolder 2"/>
          <p:cNvSpPr>
            <a:spLocks noGrp="1"/>
          </p:cNvSpPr>
          <p:nvPr>
            <p:ph type="subTitle"/>
          </p:nvPr>
        </p:nvSpPr>
        <p:spPr>
          <a:xfrm>
            <a:off x="1523880" y="331304"/>
            <a:ext cx="9143640" cy="4926136"/>
          </a:xfrm>
          <a:prstGeom prst="rect">
            <a:avLst/>
          </a:prstGeom>
          <a:noFill/>
          <a:ln w="0">
            <a:noFill/>
          </a:ln>
        </p:spPr>
        <p:txBody>
          <a:bodyPr anchor="t">
            <a:noAutofit/>
          </a:bodyPr>
          <a:lstStyle/>
          <a:p>
            <a:pPr algn="just">
              <a:buNone/>
            </a:pPr>
            <a:r>
              <a:rPr lang="el-GR" sz="1800" b="0" strike="noStrike" spc="-1" dirty="0">
                <a:latin typeface="Arial"/>
              </a:rPr>
              <a:t>Αρχικά υλοποιείται ένα ασύμμετρο </a:t>
            </a:r>
            <a:r>
              <a:rPr lang="en-US" sz="1800" b="0" strike="noStrike" spc="-1" dirty="0">
                <a:latin typeface="Arial"/>
              </a:rPr>
              <a:t>U-shaped </a:t>
            </a:r>
            <a:r>
              <a:rPr lang="el-GR" sz="1800" b="0" strike="noStrike" spc="-1" dirty="0">
                <a:latin typeface="Arial"/>
              </a:rPr>
              <a:t>τμήμα που παρουσιάζει λειτουργία γύρω από τι</a:t>
            </a:r>
            <a:r>
              <a:rPr lang="el-GR" sz="1800" kern="1200" dirty="0">
                <a:solidFill>
                  <a:srgbClr val="000000"/>
                </a:solidFill>
                <a:effectLst/>
                <a:latin typeface="Arial" panose="020B0604020202020204" pitchFamily="34" charset="0"/>
                <a:ea typeface="Calibri" panose="020F0502020204030204" pitchFamily="34" charset="0"/>
                <a:cs typeface="+mj-cs"/>
              </a:rPr>
              <a:t>ς συχνότητες 3.4/5.4/7.2/8.4 </a:t>
            </a:r>
            <a:r>
              <a:rPr lang="en-US" sz="1800" kern="1200" dirty="0">
                <a:solidFill>
                  <a:srgbClr val="000000"/>
                </a:solidFill>
                <a:effectLst/>
                <a:latin typeface="Arial" panose="020B0604020202020204" pitchFamily="34" charset="0"/>
                <a:ea typeface="Calibri" panose="020F0502020204030204" pitchFamily="34" charset="0"/>
                <a:cs typeface="+mj-cs"/>
              </a:rPr>
              <a:t>GHz,</a:t>
            </a:r>
            <a:r>
              <a:rPr lang="el-GR" sz="1800" dirty="0">
                <a:solidFill>
                  <a:srgbClr val="000000"/>
                </a:solidFill>
                <a:latin typeface="Arial" panose="020B0604020202020204" pitchFamily="34" charset="0"/>
                <a:ea typeface="Calibri" panose="020F0502020204030204" pitchFamily="34" charset="0"/>
              </a:rPr>
              <a:t> αλλά έχει κακό </a:t>
            </a:r>
            <a:r>
              <a:rPr lang="en-US" sz="1800" dirty="0">
                <a:solidFill>
                  <a:srgbClr val="000000"/>
                </a:solidFill>
                <a:latin typeface="Arial" panose="020B0604020202020204" pitchFamily="34" charset="0"/>
                <a:ea typeface="Calibri" panose="020F0502020204030204" pitchFamily="34" charset="0"/>
              </a:rPr>
              <a:t>Axial Ratio.</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dirty="0">
                <a:solidFill>
                  <a:srgbClr val="000000"/>
                </a:solidFill>
                <a:latin typeface="Arial" panose="020B0604020202020204" pitchFamily="34" charset="0"/>
                <a:ea typeface="Calibri" panose="020F0502020204030204" pitchFamily="34" charset="0"/>
              </a:rPr>
              <a:t>Η κεραία του βήματο</a:t>
            </a:r>
            <a:r>
              <a:rPr lang="el-GR" sz="1800" kern="1200" dirty="0">
                <a:solidFill>
                  <a:srgbClr val="000000"/>
                </a:solidFill>
                <a:effectLst/>
                <a:latin typeface="Arial" panose="020B0604020202020204" pitchFamily="34" charset="0"/>
                <a:ea typeface="Calibri" panose="020F0502020204030204" pitchFamily="34" charset="0"/>
                <a:cs typeface="+mj-cs"/>
              </a:rPr>
              <a:t>ς 2 βελτιώνει την προσαρμογή και εισάγει έναν επιπλέον συντονισμό στα 2.1</a:t>
            </a:r>
            <a:r>
              <a:rPr lang="en-US" sz="1800" kern="1200" dirty="0">
                <a:solidFill>
                  <a:srgbClr val="000000"/>
                </a:solidFill>
                <a:effectLst/>
                <a:latin typeface="Arial" panose="020B0604020202020204" pitchFamily="34" charset="0"/>
                <a:ea typeface="Calibri" panose="020F0502020204030204" pitchFamily="34" charset="0"/>
                <a:cs typeface="+mj-cs"/>
              </a:rPr>
              <a:t> GHz. </a:t>
            </a:r>
            <a:r>
              <a:rPr lang="el-GR" sz="1800" dirty="0">
                <a:solidFill>
                  <a:srgbClr val="000000"/>
                </a:solidFill>
                <a:latin typeface="Arial" panose="020B0604020202020204" pitchFamily="34" charset="0"/>
                <a:ea typeface="Calibri" panose="020F0502020204030204" pitchFamily="34" charset="0"/>
              </a:rPr>
              <a:t>Στο βήμα 3 εισάγονται 2 τριγωνικά τμήματα για την βελτίωση του </a:t>
            </a:r>
            <a:r>
              <a:rPr lang="en-US" sz="1800" dirty="0">
                <a:solidFill>
                  <a:srgbClr val="000000"/>
                </a:solidFill>
                <a:latin typeface="Arial" panose="020B0604020202020204" pitchFamily="34" charset="0"/>
                <a:ea typeface="Calibri" panose="020F0502020204030204" pitchFamily="34" charset="0"/>
              </a:rPr>
              <a:t>Axial Ratio. </a:t>
            </a:r>
            <a:r>
              <a:rPr lang="el-GR" sz="1800" dirty="0">
                <a:solidFill>
                  <a:srgbClr val="000000"/>
                </a:solidFill>
                <a:latin typeface="Arial" panose="020B0604020202020204" pitchFamily="34" charset="0"/>
                <a:ea typeface="Calibri" panose="020F0502020204030204" pitchFamily="34" charset="0"/>
              </a:rPr>
              <a:t>Τέλο</a:t>
            </a:r>
            <a:r>
              <a:rPr lang="el-GR" sz="1800" kern="1200" dirty="0">
                <a:solidFill>
                  <a:srgbClr val="000000"/>
                </a:solidFill>
                <a:effectLst/>
                <a:latin typeface="Arial" panose="020B0604020202020204" pitchFamily="34" charset="0"/>
                <a:ea typeface="Calibri" panose="020F0502020204030204" pitchFamily="34" charset="0"/>
                <a:cs typeface="+mj-cs"/>
              </a:rPr>
              <a:t>ς εισάγεται ένα </a:t>
            </a:r>
            <a:r>
              <a:rPr lang="en-US" sz="1800" kern="1200" dirty="0">
                <a:solidFill>
                  <a:srgbClr val="000000"/>
                </a:solidFill>
                <a:effectLst/>
                <a:latin typeface="Arial" panose="020B0604020202020204" pitchFamily="34" charset="0"/>
                <a:ea typeface="Calibri" panose="020F0502020204030204" pitchFamily="34" charset="0"/>
                <a:cs typeface="+mj-cs"/>
              </a:rPr>
              <a:t>slot </a:t>
            </a:r>
            <a:r>
              <a:rPr lang="el-GR" sz="1800" kern="1200" dirty="0">
                <a:solidFill>
                  <a:srgbClr val="000000"/>
                </a:solidFill>
                <a:effectLst/>
                <a:latin typeface="Arial" panose="020B0604020202020204" pitchFamily="34" charset="0"/>
                <a:ea typeface="Calibri" panose="020F0502020204030204" pitchFamily="34" charset="0"/>
                <a:cs typeface="+mj-cs"/>
              </a:rPr>
              <a:t>στον </a:t>
            </a:r>
            <a:r>
              <a:rPr lang="en-US" sz="1800" kern="1200" dirty="0">
                <a:solidFill>
                  <a:srgbClr val="000000"/>
                </a:solidFill>
                <a:effectLst/>
                <a:latin typeface="Arial" panose="020B0604020202020204" pitchFamily="34" charset="0"/>
                <a:ea typeface="Calibri" panose="020F0502020204030204" pitchFamily="34" charset="0"/>
                <a:cs typeface="+mj-cs"/>
              </a:rPr>
              <a:t>CP</a:t>
            </a:r>
            <a:r>
              <a:rPr lang="en-US" sz="1800" dirty="0">
                <a:effectLst/>
                <a:ea typeface="Calibri" panose="020F0502020204030204" pitchFamily="34" charset="0"/>
              </a:rPr>
              <a:t>W.</a:t>
            </a:r>
            <a:endParaRPr lang="en-US" sz="1800" b="0" strike="noStrike" spc="-1" dirty="0"/>
          </a:p>
        </p:txBody>
      </p:sp>
      <p:pic>
        <p:nvPicPr>
          <p:cNvPr id="4" name="Picture 3">
            <a:extLst>
              <a:ext uri="{FF2B5EF4-FFF2-40B4-BE49-F238E27FC236}">
                <a16:creationId xmlns:a16="http://schemas.microsoft.com/office/drawing/2014/main" id="{7D2A1502-7718-4889-95D2-61A41FD9C583}"/>
              </a:ext>
            </a:extLst>
          </p:cNvPr>
          <p:cNvPicPr>
            <a:picLocks noChangeAspect="1"/>
          </p:cNvPicPr>
          <p:nvPr/>
        </p:nvPicPr>
        <p:blipFill>
          <a:blip r:embed="rId2"/>
          <a:stretch>
            <a:fillRect/>
          </a:stretch>
        </p:blipFill>
        <p:spPr>
          <a:xfrm>
            <a:off x="2594316" y="1724099"/>
            <a:ext cx="7002767" cy="2140545"/>
          </a:xfrm>
          <a:prstGeom prst="rect">
            <a:avLst/>
          </a:prstGeom>
        </p:spPr>
      </p:pic>
      <p:pic>
        <p:nvPicPr>
          <p:cNvPr id="5" name="Picture 4">
            <a:extLst>
              <a:ext uri="{FF2B5EF4-FFF2-40B4-BE49-F238E27FC236}">
                <a16:creationId xmlns:a16="http://schemas.microsoft.com/office/drawing/2014/main" id="{5733BB7A-39BE-4FBD-AA74-BD62DD4EF802}"/>
              </a:ext>
            </a:extLst>
          </p:cNvPr>
          <p:cNvPicPr>
            <a:picLocks noChangeAspect="1"/>
          </p:cNvPicPr>
          <p:nvPr/>
        </p:nvPicPr>
        <p:blipFill>
          <a:blip r:embed="rId3"/>
          <a:stretch>
            <a:fillRect/>
          </a:stretch>
        </p:blipFill>
        <p:spPr>
          <a:xfrm>
            <a:off x="2594316" y="4284403"/>
            <a:ext cx="7002767" cy="21405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DCFDB4-5532-45F2-A66A-B6056B3788E5}"/>
              </a:ext>
            </a:extLst>
          </p:cNvPr>
          <p:cNvPicPr>
            <a:picLocks noChangeAspect="1"/>
          </p:cNvPicPr>
          <p:nvPr/>
        </p:nvPicPr>
        <p:blipFill>
          <a:blip r:embed="rId2"/>
          <a:stretch>
            <a:fillRect/>
          </a:stretch>
        </p:blipFill>
        <p:spPr>
          <a:xfrm>
            <a:off x="707280" y="1527313"/>
            <a:ext cx="5211528" cy="3803374"/>
          </a:xfrm>
          <a:prstGeom prst="rect">
            <a:avLst/>
          </a:prstGeom>
        </p:spPr>
      </p:pic>
      <p:pic>
        <p:nvPicPr>
          <p:cNvPr id="3" name="Picture 2">
            <a:extLst>
              <a:ext uri="{FF2B5EF4-FFF2-40B4-BE49-F238E27FC236}">
                <a16:creationId xmlns:a16="http://schemas.microsoft.com/office/drawing/2014/main" id="{A572BAC7-C8DB-4177-8145-66840FA65EF0}"/>
              </a:ext>
            </a:extLst>
          </p:cNvPr>
          <p:cNvPicPr>
            <a:picLocks noChangeAspect="1"/>
          </p:cNvPicPr>
          <p:nvPr/>
        </p:nvPicPr>
        <p:blipFill>
          <a:blip r:embed="rId3"/>
          <a:stretch>
            <a:fillRect/>
          </a:stretch>
        </p:blipFill>
        <p:spPr>
          <a:xfrm>
            <a:off x="6508060" y="1527313"/>
            <a:ext cx="5059844" cy="380337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25" name="PlaceHolder 2"/>
          <p:cNvSpPr>
            <a:spLocks noGrp="1"/>
          </p:cNvSpPr>
          <p:nvPr>
            <p:ph type="subTitle"/>
          </p:nvPr>
        </p:nvSpPr>
        <p:spPr>
          <a:xfrm>
            <a:off x="1523880" y="516835"/>
            <a:ext cx="9143640" cy="4740605"/>
          </a:xfrm>
          <a:prstGeom prst="rect">
            <a:avLst/>
          </a:prstGeom>
          <a:noFill/>
          <a:ln w="0">
            <a:noFill/>
          </a:ln>
        </p:spPr>
        <p:txBody>
          <a:bodyPr anchor="t">
            <a:noAutofit/>
          </a:bodyPr>
          <a:lstStyle/>
          <a:p>
            <a:pPr>
              <a:buNone/>
            </a:pPr>
            <a:r>
              <a:rPr lang="el-GR" sz="3200" spc="-1" dirty="0">
                <a:latin typeface="Arial"/>
              </a:rPr>
              <a:t>Κεραία 7 </a:t>
            </a:r>
            <a:r>
              <a:rPr lang="el-GR" sz="2000" spc="-1" dirty="0">
                <a:latin typeface="Arial"/>
              </a:rPr>
              <a:t>[9]</a:t>
            </a:r>
            <a:endParaRPr lang="en-US" sz="2000" spc="-1" dirty="0">
              <a:latin typeface="Arial"/>
            </a:endParaRPr>
          </a:p>
          <a:p>
            <a:pPr>
              <a:buNone/>
            </a:pPr>
            <a:endParaRPr lang="en-US" sz="2000" spc="-1" dirty="0">
              <a:latin typeface="Arial"/>
            </a:endParaRPr>
          </a:p>
          <a:p>
            <a:pPr>
              <a:buNone/>
            </a:pPr>
            <a:endParaRPr lang="en-US" sz="2000" spc="-1" dirty="0">
              <a:latin typeface="Arial"/>
            </a:endParaRPr>
          </a:p>
          <a:p>
            <a:pPr algn="just">
              <a:buNone/>
            </a:pPr>
            <a:r>
              <a:rPr lang="el-GR" sz="1800" spc="-1" dirty="0">
                <a:latin typeface="Arial"/>
              </a:rPr>
              <a:t>Η κεραία 7 είναι τύπου </a:t>
            </a:r>
            <a:r>
              <a:rPr lang="en-US" sz="1800" spc="-1" dirty="0">
                <a:latin typeface="Arial"/>
              </a:rPr>
              <a:t>fractal </a:t>
            </a:r>
            <a:r>
              <a:rPr lang="el-GR" sz="1800" spc="-1" dirty="0">
                <a:latin typeface="Arial"/>
              </a:rPr>
              <a:t>με διαστάσει</a:t>
            </a:r>
            <a:r>
              <a:rPr lang="el-GR" sz="1800" kern="1200" dirty="0">
                <a:solidFill>
                  <a:srgbClr val="000000"/>
                </a:solidFill>
                <a:effectLst/>
                <a:latin typeface="Arial" panose="020B0604020202020204" pitchFamily="34" charset="0"/>
                <a:ea typeface="Calibri" panose="020F0502020204030204" pitchFamily="34" charset="0"/>
                <a:cs typeface="+mj-cs"/>
              </a:rPr>
              <a:t>ς 95</a:t>
            </a:r>
            <a:r>
              <a:rPr lang="en-US" sz="1800" kern="1200" dirty="0">
                <a:solidFill>
                  <a:srgbClr val="000000"/>
                </a:solidFill>
                <a:effectLst/>
                <a:latin typeface="Arial" panose="020B0604020202020204" pitchFamily="34" charset="0"/>
                <a:ea typeface="Calibri" panose="020F0502020204030204" pitchFamily="34" charset="0"/>
                <a:cs typeface="+mj-cs"/>
              </a:rPr>
              <a:t>mm x 75mm x 1.6mm </a:t>
            </a:r>
            <a:r>
              <a:rPr lang="el-GR" sz="1800" kern="1200" dirty="0">
                <a:solidFill>
                  <a:srgbClr val="000000"/>
                </a:solidFill>
                <a:effectLst/>
                <a:latin typeface="Arial" panose="020B0604020202020204" pitchFamily="34" charset="0"/>
                <a:ea typeface="Calibri" panose="020F0502020204030204" pitchFamily="34" charset="0"/>
                <a:cs typeface="+mj-cs"/>
              </a:rPr>
              <a:t>και </a:t>
            </a:r>
            <a:r>
              <a:rPr lang="en-US" sz="1800" kern="1200" dirty="0">
                <a:solidFill>
                  <a:srgbClr val="000000"/>
                </a:solidFill>
                <a:effectLst/>
                <a:latin typeface="Arial" panose="020B0604020202020204" pitchFamily="34" charset="0"/>
                <a:ea typeface="Calibri" panose="020F0502020204030204" pitchFamily="34" charset="0"/>
                <a:cs typeface="+mj-cs"/>
              </a:rPr>
              <a:t>FR4 </a:t>
            </a:r>
            <a:r>
              <a:rPr lang="el-GR" sz="1800" kern="1200" dirty="0">
                <a:solidFill>
                  <a:srgbClr val="000000"/>
                </a:solidFill>
                <a:effectLst/>
                <a:latin typeface="Arial" panose="020B0604020202020204" pitchFamily="34" charset="0"/>
                <a:ea typeface="Calibri" panose="020F0502020204030204" pitchFamily="34" charset="0"/>
                <a:cs typeface="+mj-cs"/>
              </a:rPr>
              <a:t>υπόστρωμα. Σχεδιάστηκε για τις συχνότητες 433</a:t>
            </a:r>
            <a:r>
              <a:rPr lang="en-US" sz="1800" kern="1200" dirty="0">
                <a:solidFill>
                  <a:srgbClr val="000000"/>
                </a:solidFill>
                <a:effectLst/>
                <a:latin typeface="Arial" panose="020B0604020202020204" pitchFamily="34" charset="0"/>
                <a:ea typeface="Calibri" panose="020F0502020204030204" pitchFamily="34" charset="0"/>
                <a:cs typeface="+mj-cs"/>
              </a:rPr>
              <a:t> MHz, 915 MHz</a:t>
            </a:r>
            <a:r>
              <a:rPr lang="en-US" sz="1800" dirty="0">
                <a:solidFill>
                  <a:srgbClr val="000000"/>
                </a:solidFill>
                <a:latin typeface="Arial" panose="020B0604020202020204" pitchFamily="34" charset="0"/>
                <a:ea typeface="Calibri" panose="020F0502020204030204" pitchFamily="34" charset="0"/>
              </a:rPr>
              <a:t> </a:t>
            </a:r>
            <a:r>
              <a:rPr lang="el-GR" sz="1800" kern="1200" dirty="0">
                <a:solidFill>
                  <a:srgbClr val="000000"/>
                </a:solidFill>
                <a:effectLst/>
                <a:latin typeface="Arial" panose="020B0604020202020204" pitchFamily="34" charset="0"/>
                <a:ea typeface="Calibri" panose="020F0502020204030204" pitchFamily="34" charset="0"/>
                <a:cs typeface="+mj-cs"/>
              </a:rPr>
              <a:t>ή 868 </a:t>
            </a:r>
            <a:r>
              <a:rPr lang="en-US" sz="1800" kern="1200" dirty="0" err="1">
                <a:solidFill>
                  <a:srgbClr val="000000"/>
                </a:solidFill>
                <a:effectLst/>
                <a:latin typeface="Arial" panose="020B0604020202020204" pitchFamily="34" charset="0"/>
                <a:ea typeface="Calibri" panose="020F0502020204030204" pitchFamily="34" charset="0"/>
                <a:cs typeface="+mj-cs"/>
              </a:rPr>
              <a:t>MHz.</a:t>
            </a:r>
            <a:r>
              <a:rPr lang="en-US" sz="1800" kern="1200" dirty="0">
                <a:solidFill>
                  <a:srgbClr val="000000"/>
                </a:solidFill>
                <a:effectLst/>
                <a:latin typeface="Arial" panose="020B0604020202020204" pitchFamily="34" charset="0"/>
                <a:ea typeface="Calibri" panose="020F0502020204030204" pitchFamily="34" charset="0"/>
                <a:cs typeface="+mj-cs"/>
              </a:rPr>
              <a:t> </a:t>
            </a:r>
            <a:r>
              <a:rPr lang="el-GR" sz="1800" kern="1200" dirty="0">
                <a:solidFill>
                  <a:srgbClr val="000000"/>
                </a:solidFill>
                <a:effectLst/>
                <a:latin typeface="Arial" panose="020B0604020202020204" pitchFamily="34" charset="0"/>
                <a:ea typeface="Calibri" panose="020F0502020204030204" pitchFamily="34" charset="0"/>
                <a:cs typeface="+mj-cs"/>
              </a:rPr>
              <a:t>Το </a:t>
            </a:r>
            <a:r>
              <a:rPr lang="en-US" sz="1800" kern="1200" dirty="0">
                <a:solidFill>
                  <a:srgbClr val="000000"/>
                </a:solidFill>
                <a:effectLst/>
                <a:latin typeface="Arial" panose="020B0604020202020204" pitchFamily="34" charset="0"/>
                <a:ea typeface="Calibri" panose="020F0502020204030204" pitchFamily="34" charset="0"/>
                <a:cs typeface="+mj-cs"/>
              </a:rPr>
              <a:t>slot </a:t>
            </a:r>
            <a:r>
              <a:rPr lang="el-GR" sz="1800" kern="1200" dirty="0">
                <a:solidFill>
                  <a:srgbClr val="000000"/>
                </a:solidFill>
                <a:effectLst/>
                <a:latin typeface="Arial" panose="020B0604020202020204" pitchFamily="34" charset="0"/>
                <a:ea typeface="Calibri" panose="020F0502020204030204" pitchFamily="34" charset="0"/>
                <a:cs typeface="+mj-cs"/>
              </a:rPr>
              <a:t>στο επίπεδο γείωσης εξουδετερώνει τη χωρητική αντίσταση εισόδου ώστε να έχόυμε καλύτερη προσαρμογή.</a:t>
            </a:r>
            <a:endParaRPr lang="el-GR" sz="1800" spc="-1" dirty="0">
              <a:latin typeface="Arial"/>
            </a:endParaRPr>
          </a:p>
          <a:p>
            <a:pPr>
              <a:buNone/>
            </a:pPr>
            <a:endParaRPr lang="el-GR" sz="2000" b="0" strike="noStrike" spc="-1" dirty="0">
              <a:latin typeface="Arial"/>
            </a:endParaRPr>
          </a:p>
          <a:p>
            <a:pPr>
              <a:buNone/>
            </a:pPr>
            <a:endParaRPr lang="en-US" sz="1800" b="0" strike="noStrike" spc="-1" dirty="0">
              <a:latin typeface="Arial"/>
            </a:endParaRPr>
          </a:p>
        </p:txBody>
      </p:sp>
      <p:pic>
        <p:nvPicPr>
          <p:cNvPr id="5" name="Picture 4">
            <a:extLst>
              <a:ext uri="{FF2B5EF4-FFF2-40B4-BE49-F238E27FC236}">
                <a16:creationId xmlns:a16="http://schemas.microsoft.com/office/drawing/2014/main" id="{EBE42567-D892-4776-A9D9-1E9DE60245CD}"/>
              </a:ext>
            </a:extLst>
          </p:cNvPr>
          <p:cNvPicPr>
            <a:picLocks noChangeAspect="1"/>
          </p:cNvPicPr>
          <p:nvPr/>
        </p:nvPicPr>
        <p:blipFill>
          <a:blip r:embed="rId2"/>
          <a:stretch>
            <a:fillRect/>
          </a:stretch>
        </p:blipFill>
        <p:spPr>
          <a:xfrm>
            <a:off x="3787155" y="2579024"/>
            <a:ext cx="4617689" cy="359287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576DCC-58CA-4731-A752-22F9DBC8D9AE}"/>
              </a:ext>
            </a:extLst>
          </p:cNvPr>
          <p:cNvPicPr>
            <a:picLocks noChangeAspect="1"/>
          </p:cNvPicPr>
          <p:nvPr/>
        </p:nvPicPr>
        <p:blipFill>
          <a:blip r:embed="rId2"/>
          <a:stretch>
            <a:fillRect/>
          </a:stretch>
        </p:blipFill>
        <p:spPr>
          <a:xfrm>
            <a:off x="3726442" y="261718"/>
            <a:ext cx="4739115" cy="62974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DCB4BD-F0BB-48B7-B25A-FBEC9A959EC9}"/>
              </a:ext>
            </a:extLst>
          </p:cNvPr>
          <p:cNvPicPr>
            <a:picLocks noChangeAspect="1"/>
          </p:cNvPicPr>
          <p:nvPr/>
        </p:nvPicPr>
        <p:blipFill>
          <a:blip r:embed="rId2"/>
          <a:stretch>
            <a:fillRect/>
          </a:stretch>
        </p:blipFill>
        <p:spPr>
          <a:xfrm>
            <a:off x="609600" y="383139"/>
            <a:ext cx="5486400" cy="4289425"/>
          </a:xfrm>
          <a:prstGeom prst="rect">
            <a:avLst/>
          </a:prstGeom>
        </p:spPr>
      </p:pic>
      <p:pic>
        <p:nvPicPr>
          <p:cNvPr id="5" name="Picture 4">
            <a:extLst>
              <a:ext uri="{FF2B5EF4-FFF2-40B4-BE49-F238E27FC236}">
                <a16:creationId xmlns:a16="http://schemas.microsoft.com/office/drawing/2014/main" id="{7F8C4788-BC98-4A64-A92F-3B78D25B7B37}"/>
              </a:ext>
            </a:extLst>
          </p:cNvPr>
          <p:cNvPicPr>
            <a:picLocks noChangeAspect="1"/>
          </p:cNvPicPr>
          <p:nvPr/>
        </p:nvPicPr>
        <p:blipFill>
          <a:blip r:embed="rId3"/>
          <a:stretch>
            <a:fillRect/>
          </a:stretch>
        </p:blipFill>
        <p:spPr>
          <a:xfrm>
            <a:off x="6096000" y="383139"/>
            <a:ext cx="5486400" cy="2045970"/>
          </a:xfrm>
          <a:prstGeom prst="rect">
            <a:avLst/>
          </a:prstGeom>
        </p:spPr>
      </p:pic>
      <p:pic>
        <p:nvPicPr>
          <p:cNvPr id="6" name="Picture 5">
            <a:extLst>
              <a:ext uri="{FF2B5EF4-FFF2-40B4-BE49-F238E27FC236}">
                <a16:creationId xmlns:a16="http://schemas.microsoft.com/office/drawing/2014/main" id="{29ABDC9A-5F93-48B7-9AE8-4B0025234517}"/>
              </a:ext>
            </a:extLst>
          </p:cNvPr>
          <p:cNvPicPr>
            <a:picLocks noChangeAspect="1"/>
          </p:cNvPicPr>
          <p:nvPr/>
        </p:nvPicPr>
        <p:blipFill>
          <a:blip r:embed="rId4"/>
          <a:stretch>
            <a:fillRect/>
          </a:stretch>
        </p:blipFill>
        <p:spPr>
          <a:xfrm>
            <a:off x="6487467" y="2860563"/>
            <a:ext cx="5094933" cy="332820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31" name="PlaceHolder 2"/>
          <p:cNvSpPr>
            <a:spLocks noGrp="1"/>
          </p:cNvSpPr>
          <p:nvPr>
            <p:ph type="subTitle"/>
          </p:nvPr>
        </p:nvSpPr>
        <p:spPr>
          <a:xfrm>
            <a:off x="1523880" y="848139"/>
            <a:ext cx="9143640" cy="4409301"/>
          </a:xfrm>
          <a:prstGeom prst="rect">
            <a:avLst/>
          </a:prstGeom>
          <a:noFill/>
          <a:ln w="0">
            <a:noFill/>
          </a:ln>
        </p:spPr>
        <p:txBody>
          <a:bodyPr anchor="t">
            <a:noAutofit/>
          </a:bodyPr>
          <a:lstStyle/>
          <a:p>
            <a:pPr>
              <a:buNone/>
            </a:pPr>
            <a:r>
              <a:rPr lang="el-GR" sz="3200" b="0" strike="noStrike" spc="-1" dirty="0">
                <a:latin typeface="Arial"/>
              </a:rPr>
              <a:t>Κεραία 8 </a:t>
            </a:r>
            <a:r>
              <a:rPr lang="el-GR" sz="2000" b="0" strike="noStrike" spc="-1" dirty="0">
                <a:latin typeface="Arial"/>
              </a:rPr>
              <a:t>[10]</a:t>
            </a:r>
          </a:p>
          <a:p>
            <a:pPr>
              <a:buNone/>
            </a:pPr>
            <a:endParaRPr lang="el-GR" sz="2000" spc="-1" dirty="0">
              <a:latin typeface="Arial"/>
            </a:endParaRPr>
          </a:p>
          <a:p>
            <a:pPr>
              <a:buNone/>
            </a:pPr>
            <a:endParaRPr lang="en-US" sz="3200" b="0" strike="noStrike" spc="-1" dirty="0">
              <a:latin typeface="Arial"/>
            </a:endParaRPr>
          </a:p>
        </p:txBody>
      </p:sp>
      <p:pic>
        <p:nvPicPr>
          <p:cNvPr id="4" name="Picture 3">
            <a:extLst>
              <a:ext uri="{FF2B5EF4-FFF2-40B4-BE49-F238E27FC236}">
                <a16:creationId xmlns:a16="http://schemas.microsoft.com/office/drawing/2014/main" id="{2DC5ABD6-65C0-4139-8839-41C339E1490F}"/>
              </a:ext>
            </a:extLst>
          </p:cNvPr>
          <p:cNvPicPr>
            <a:picLocks noChangeAspect="1"/>
          </p:cNvPicPr>
          <p:nvPr/>
        </p:nvPicPr>
        <p:blipFill>
          <a:blip r:embed="rId2"/>
          <a:stretch>
            <a:fillRect/>
          </a:stretch>
        </p:blipFill>
        <p:spPr>
          <a:xfrm>
            <a:off x="6822656" y="1766654"/>
            <a:ext cx="4597400" cy="4699736"/>
          </a:xfrm>
          <a:prstGeom prst="rect">
            <a:avLst/>
          </a:prstGeom>
        </p:spPr>
      </p:pic>
      <p:sp>
        <p:nvSpPr>
          <p:cNvPr id="2" name="TextBox 1">
            <a:extLst>
              <a:ext uri="{FF2B5EF4-FFF2-40B4-BE49-F238E27FC236}">
                <a16:creationId xmlns:a16="http://schemas.microsoft.com/office/drawing/2014/main" id="{D9CC8951-CCC3-428A-9639-B4598851BCD1}"/>
              </a:ext>
            </a:extLst>
          </p:cNvPr>
          <p:cNvSpPr txBox="1"/>
          <p:nvPr/>
        </p:nvSpPr>
        <p:spPr>
          <a:xfrm>
            <a:off x="1233997" y="1766654"/>
            <a:ext cx="5007005" cy="2585323"/>
          </a:xfrm>
          <a:prstGeom prst="rect">
            <a:avLst/>
          </a:prstGeom>
          <a:noFill/>
        </p:spPr>
        <p:txBody>
          <a:bodyPr wrap="square" rtlCol="0">
            <a:spAutoFit/>
          </a:bodyPr>
          <a:lstStyle/>
          <a:p>
            <a:r>
              <a:rPr lang="el-GR" sz="1800" b="0" strike="noStrike" spc="-1" dirty="0">
                <a:latin typeface="Arial"/>
              </a:rPr>
              <a:t>Η κεραία 8 αποτελείται από ένα τετράγωνο </a:t>
            </a:r>
            <a:r>
              <a:rPr lang="en-US" sz="1800" b="0" strike="noStrike" spc="-1" dirty="0">
                <a:latin typeface="Arial"/>
              </a:rPr>
              <a:t>patch </a:t>
            </a:r>
            <a:r>
              <a:rPr lang="el-GR" sz="1800" b="0" strike="noStrike" spc="-1" dirty="0">
                <a:latin typeface="Arial"/>
              </a:rPr>
              <a:t>με αρκετά </a:t>
            </a:r>
            <a:r>
              <a:rPr lang="en-US" sz="1800" b="0" strike="noStrike" spc="-1" dirty="0">
                <a:latin typeface="Arial"/>
              </a:rPr>
              <a:t>slots</a:t>
            </a:r>
            <a:r>
              <a:rPr lang="el-GR" sz="1800" spc="-1" dirty="0">
                <a:latin typeface="Arial"/>
              </a:rPr>
              <a:t> και τροφοδοσία τύπου </a:t>
            </a:r>
            <a:r>
              <a:rPr lang="en-US" sz="1800" spc="-1" dirty="0">
                <a:latin typeface="Arial"/>
              </a:rPr>
              <a:t>electromagnetic coupling.</a:t>
            </a:r>
            <a:r>
              <a:rPr lang="el-GR" sz="1800" spc="-1" dirty="0">
                <a:latin typeface="Arial"/>
              </a:rPr>
              <a:t> Χρησιμοποιεί 2 διηλεκτρικά υποστρώματα με την γραμμή τροφοδοσία</a:t>
            </a:r>
            <a:r>
              <a:rPr lang="el-GR" sz="1800" kern="1200" dirty="0">
                <a:solidFill>
                  <a:srgbClr val="000000"/>
                </a:solidFill>
                <a:effectLst/>
                <a:latin typeface="Arial" panose="020B0604020202020204" pitchFamily="34" charset="0"/>
                <a:ea typeface="Calibri" panose="020F0502020204030204" pitchFamily="34" charset="0"/>
                <a:cs typeface="+mj-cs"/>
              </a:rPr>
              <a:t>ς να βρίσκεται ανάμεσα. Η μέθοδος αυτή εξουδετερώνει την ακτινοβολία της γραμμής και παρέχει ευρύ </a:t>
            </a:r>
            <a:r>
              <a:rPr lang="en-US" sz="1800" kern="1200" dirty="0">
                <a:solidFill>
                  <a:srgbClr val="000000"/>
                </a:solidFill>
                <a:effectLst/>
                <a:latin typeface="Arial" panose="020B0604020202020204" pitchFamily="34" charset="0"/>
                <a:ea typeface="Calibri" panose="020F0502020204030204" pitchFamily="34" charset="0"/>
                <a:cs typeface="+mj-cs"/>
              </a:rPr>
              <a:t>band</a:t>
            </a:r>
            <a:r>
              <a:rPr lang="en-US" sz="1800" dirty="0">
                <a:effectLst/>
                <a:ea typeface="Calibri" panose="020F0502020204030204" pitchFamily="34" charset="0"/>
              </a:rPr>
              <a:t>width </a:t>
            </a:r>
            <a:r>
              <a:rPr lang="el-GR" sz="1800" dirty="0">
                <a:effectLst/>
                <a:ea typeface="Calibri" panose="020F0502020204030204" pitchFamily="34" charset="0"/>
              </a:rPr>
              <a:t>λόγω τη</a:t>
            </a:r>
            <a:r>
              <a:rPr lang="el-GR" sz="1800" kern="1200" dirty="0">
                <a:solidFill>
                  <a:srgbClr val="000000"/>
                </a:solidFill>
                <a:effectLst/>
                <a:latin typeface="Arial" panose="020B0604020202020204" pitchFamily="34" charset="0"/>
                <a:ea typeface="Calibri" panose="020F0502020204030204" pitchFamily="34" charset="0"/>
                <a:cs typeface="+mj-cs"/>
              </a:rPr>
              <a:t>ς αύξησης του πάχους της συνολικής κεραίας.</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33" name="PlaceHolder 2"/>
          <p:cNvSpPr>
            <a:spLocks noGrp="1"/>
          </p:cNvSpPr>
          <p:nvPr>
            <p:ph type="subTitle"/>
          </p:nvPr>
        </p:nvSpPr>
        <p:spPr>
          <a:xfrm>
            <a:off x="1523880" y="516835"/>
            <a:ext cx="9143640" cy="4740605"/>
          </a:xfrm>
          <a:prstGeom prst="rect">
            <a:avLst/>
          </a:prstGeom>
          <a:noFill/>
          <a:ln w="0">
            <a:noFill/>
          </a:ln>
        </p:spPr>
        <p:txBody>
          <a:bodyPr anchor="t">
            <a:noAutofit/>
          </a:bodyPr>
          <a:lstStyle/>
          <a:p>
            <a:pPr algn="just">
              <a:buNone/>
            </a:pPr>
            <a:endParaRPr lang="el-GR" sz="1800" b="0" strike="noStrike" spc="-1" dirty="0">
              <a:solidFill>
                <a:srgbClr val="000000"/>
              </a:solidFill>
              <a:latin typeface="Arial" panose="020B0604020202020204" pitchFamily="34" charset="0"/>
            </a:endParaRPr>
          </a:p>
          <a:p>
            <a:pPr algn="just">
              <a:buNone/>
            </a:pPr>
            <a:r>
              <a:rPr lang="el-GR" sz="1800" b="0" strike="noStrike" spc="-1" dirty="0">
                <a:solidFill>
                  <a:srgbClr val="000000"/>
                </a:solidFill>
                <a:latin typeface="Arial" panose="020B0604020202020204" pitchFamily="34" charset="0"/>
              </a:rPr>
              <a:t>Η κεραία σχεδιάζεται σε 5 </a:t>
            </a:r>
            <a:r>
              <a:rPr lang="el-GR" sz="1800" spc="-1" dirty="0">
                <a:solidFill>
                  <a:srgbClr val="000000"/>
                </a:solidFill>
                <a:latin typeface="Arial" panose="020B0604020202020204" pitchFamily="34" charset="0"/>
              </a:rPr>
              <a:t>βήματα. Αρχικά εισάγουμε το στραμμένο </a:t>
            </a:r>
            <a:r>
              <a:rPr lang="en-US" sz="1800" spc="-1" dirty="0">
                <a:solidFill>
                  <a:srgbClr val="000000"/>
                </a:solidFill>
                <a:latin typeface="Arial" panose="020B0604020202020204" pitchFamily="34" charset="0"/>
              </a:rPr>
              <a:t>U-slot </a:t>
            </a:r>
            <a:r>
              <a:rPr lang="el-GR" sz="1800" spc="-1" dirty="0">
                <a:solidFill>
                  <a:srgbClr val="000000"/>
                </a:solidFill>
                <a:latin typeface="Arial" panose="020B0604020202020204" pitchFamily="34" charset="0"/>
              </a:rPr>
              <a:t>στο </a:t>
            </a:r>
            <a:r>
              <a:rPr lang="en-US" sz="1800" spc="-1" dirty="0">
                <a:solidFill>
                  <a:srgbClr val="000000"/>
                </a:solidFill>
                <a:latin typeface="Arial" panose="020B0604020202020204" pitchFamily="34" charset="0"/>
              </a:rPr>
              <a:t>patch</a:t>
            </a:r>
            <a:r>
              <a:rPr lang="el-GR" sz="1800" spc="-1" dirty="0">
                <a:solidFill>
                  <a:srgbClr val="000000"/>
                </a:solidFill>
                <a:latin typeface="Arial" panose="020B0604020202020204" pitchFamily="34" charset="0"/>
              </a:rPr>
              <a:t>, κάτι που παρέχει βελτίωση του εύρου</a:t>
            </a:r>
            <a:r>
              <a:rPr lang="el-GR" sz="1800" kern="1200" dirty="0">
                <a:solidFill>
                  <a:srgbClr val="000000"/>
                </a:solidFill>
                <a:effectLst/>
                <a:latin typeface="Arial" panose="020B0604020202020204" pitchFamily="34" charset="0"/>
                <a:ea typeface="Calibri" panose="020F0502020204030204" pitchFamily="34" charset="0"/>
                <a:cs typeface="+mj-cs"/>
              </a:rPr>
              <a:t>ς ζώνης,εξουδετερώνοντας την επαγωγική αντίσταση της τροφοδοσίας Επιπλέον, ευρυζωνική συμπεριφορά δίνουν και τα κυκλικά </a:t>
            </a:r>
            <a:r>
              <a:rPr lang="en-US" sz="1800" kern="1200" dirty="0">
                <a:solidFill>
                  <a:srgbClr val="000000"/>
                </a:solidFill>
                <a:effectLst/>
                <a:latin typeface="Arial" panose="020B0604020202020204" pitchFamily="34" charset="0"/>
                <a:ea typeface="Calibri" panose="020F0502020204030204" pitchFamily="34" charset="0"/>
                <a:cs typeface="+mj-cs"/>
              </a:rPr>
              <a:t>slots</a:t>
            </a:r>
            <a:r>
              <a:rPr lang="el-GR" sz="1800" kern="1200" dirty="0">
                <a:solidFill>
                  <a:srgbClr val="000000"/>
                </a:solidFill>
                <a:effectLst/>
                <a:latin typeface="Arial" panose="020B0604020202020204" pitchFamily="34" charset="0"/>
                <a:ea typeface="Calibri" panose="020F0502020204030204" pitchFamily="34" charset="0"/>
                <a:cs typeface="+mj-cs"/>
              </a:rPr>
              <a:t>, τα οποία σε συνδυασμό με το </a:t>
            </a:r>
            <a:r>
              <a:rPr lang="en-US" sz="1800" kern="1200" dirty="0">
                <a:solidFill>
                  <a:srgbClr val="000000"/>
                </a:solidFill>
                <a:effectLst/>
                <a:latin typeface="Arial" panose="020B0604020202020204" pitchFamily="34" charset="0"/>
                <a:ea typeface="Calibri" panose="020F0502020204030204" pitchFamily="34" charset="0"/>
                <a:cs typeface="+mj-cs"/>
              </a:rPr>
              <a:t>U-slot </a:t>
            </a:r>
            <a:r>
              <a:rPr lang="el-GR" sz="1800" kern="1200" dirty="0">
                <a:solidFill>
                  <a:srgbClr val="000000"/>
                </a:solidFill>
                <a:effectLst/>
                <a:latin typeface="Arial" panose="020B0604020202020204" pitchFamily="34" charset="0"/>
                <a:ea typeface="Calibri" panose="020F0502020204030204" pitchFamily="34" charset="0"/>
                <a:cs typeface="+mj-cs"/>
              </a:rPr>
              <a:t>δίνουν και αρκετές συχνότητες συντονισμού. Κόβοντας τις γωνίες στο κυρίως </a:t>
            </a:r>
            <a:r>
              <a:rPr lang="en-US" sz="1800" kern="1200" dirty="0">
                <a:solidFill>
                  <a:srgbClr val="000000"/>
                </a:solidFill>
                <a:effectLst/>
                <a:latin typeface="Arial" panose="020B0604020202020204" pitchFamily="34" charset="0"/>
                <a:ea typeface="Calibri" panose="020F0502020204030204" pitchFamily="34" charset="0"/>
                <a:cs typeface="+mj-cs"/>
              </a:rPr>
              <a:t>patch </a:t>
            </a:r>
            <a:r>
              <a:rPr lang="el-GR" sz="1800" kern="1200" dirty="0">
                <a:solidFill>
                  <a:srgbClr val="000000"/>
                </a:solidFill>
                <a:effectLst/>
                <a:latin typeface="Arial" panose="020B0604020202020204" pitchFamily="34" charset="0"/>
                <a:ea typeface="Calibri" panose="020F0502020204030204" pitchFamily="34" charset="0"/>
                <a:cs typeface="+mj-cs"/>
              </a:rPr>
              <a:t>δημιουργεί ρυθμούς ρεύματος με διαφορά φάσης 90</a:t>
            </a:r>
            <a:r>
              <a:rPr lang="el-GR" sz="1800" kern="1200" baseline="30000" dirty="0">
                <a:solidFill>
                  <a:srgbClr val="000000"/>
                </a:solidFill>
                <a:effectLst/>
                <a:latin typeface="Arial" panose="020B0604020202020204" pitchFamily="34" charset="0"/>
                <a:ea typeface="Calibri" panose="020F0502020204030204" pitchFamily="34" charset="0"/>
                <a:cs typeface="+mj-cs"/>
              </a:rPr>
              <a:t>ο </a:t>
            </a:r>
            <a:r>
              <a:rPr lang="el-GR" sz="1800" baseline="30000" dirty="0">
                <a:solidFill>
                  <a:srgbClr val="000000"/>
                </a:solidFill>
                <a:latin typeface="Arial" panose="020B0604020202020204" pitchFamily="34" charset="0"/>
                <a:ea typeface="Calibri" panose="020F0502020204030204" pitchFamily="34" charset="0"/>
              </a:rPr>
              <a:t> </a:t>
            </a:r>
            <a:r>
              <a:rPr lang="el-GR" sz="1800" dirty="0">
                <a:solidFill>
                  <a:srgbClr val="000000"/>
                </a:solidFill>
                <a:latin typeface="Arial" panose="020B0604020202020204" pitchFamily="34" charset="0"/>
                <a:ea typeface="Calibri" panose="020F0502020204030204" pitchFamily="34" charset="0"/>
              </a:rPr>
              <a:t>για να έχουμε κυκλική πόλωση. Τέλο</a:t>
            </a:r>
            <a:r>
              <a:rPr lang="el-GR" sz="1800" kern="1200" dirty="0">
                <a:solidFill>
                  <a:srgbClr val="000000"/>
                </a:solidFill>
                <a:effectLst/>
                <a:latin typeface="Arial" panose="020B0604020202020204" pitchFamily="34" charset="0"/>
                <a:ea typeface="Calibri" panose="020F0502020204030204" pitchFamily="34" charset="0"/>
                <a:cs typeface="+mj-cs"/>
              </a:rPr>
              <a:t>ς, 2 ζεύγη από </a:t>
            </a:r>
            <a:r>
              <a:rPr lang="en-US" sz="1800" kern="1200" dirty="0">
                <a:solidFill>
                  <a:srgbClr val="000000"/>
                </a:solidFill>
                <a:effectLst/>
                <a:latin typeface="Arial" panose="020B0604020202020204" pitchFamily="34" charset="0"/>
                <a:ea typeface="Calibri" panose="020F0502020204030204" pitchFamily="34" charset="0"/>
                <a:cs typeface="+mj-cs"/>
              </a:rPr>
              <a:t>L-slots </a:t>
            </a:r>
            <a:r>
              <a:rPr lang="el-GR" sz="1800" kern="1200" dirty="0">
                <a:solidFill>
                  <a:srgbClr val="000000"/>
                </a:solidFill>
                <a:effectLst/>
                <a:latin typeface="Arial" panose="020B0604020202020204" pitchFamily="34" charset="0"/>
                <a:ea typeface="Calibri" panose="020F0502020204030204" pitchFamily="34" charset="0"/>
                <a:cs typeface="+mj-cs"/>
              </a:rPr>
              <a:t>βοηθούν στο εύρος ζώνης των απωλειών επιστροφής.</a:t>
            </a:r>
            <a:endParaRPr lang="en-US" sz="1800" b="0" strike="noStrike" spc="-1" dirty="0"/>
          </a:p>
        </p:txBody>
      </p:sp>
      <p:pic>
        <p:nvPicPr>
          <p:cNvPr id="5" name="Picture 4">
            <a:extLst>
              <a:ext uri="{FF2B5EF4-FFF2-40B4-BE49-F238E27FC236}">
                <a16:creationId xmlns:a16="http://schemas.microsoft.com/office/drawing/2014/main" id="{B4FA1668-B25F-4CEB-B8D8-AC01965D5CD3}"/>
              </a:ext>
            </a:extLst>
          </p:cNvPr>
          <p:cNvPicPr>
            <a:picLocks noChangeAspect="1"/>
          </p:cNvPicPr>
          <p:nvPr/>
        </p:nvPicPr>
        <p:blipFill>
          <a:blip r:embed="rId2"/>
          <a:stretch>
            <a:fillRect/>
          </a:stretch>
        </p:blipFill>
        <p:spPr>
          <a:xfrm>
            <a:off x="3405786" y="2646817"/>
            <a:ext cx="5380427" cy="369434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FEBA5E-0979-4283-A357-6F612B2907E6}"/>
              </a:ext>
            </a:extLst>
          </p:cNvPr>
          <p:cNvPicPr>
            <a:picLocks noChangeAspect="1"/>
          </p:cNvPicPr>
          <p:nvPr/>
        </p:nvPicPr>
        <p:blipFill>
          <a:blip r:embed="rId2"/>
          <a:stretch>
            <a:fillRect/>
          </a:stretch>
        </p:blipFill>
        <p:spPr>
          <a:xfrm>
            <a:off x="5291345" y="1267247"/>
            <a:ext cx="6300580" cy="4323501"/>
          </a:xfrm>
          <a:prstGeom prst="rect">
            <a:avLst/>
          </a:prstGeom>
        </p:spPr>
      </p:pic>
      <p:pic>
        <p:nvPicPr>
          <p:cNvPr id="6" name="Picture 5">
            <a:extLst>
              <a:ext uri="{FF2B5EF4-FFF2-40B4-BE49-F238E27FC236}">
                <a16:creationId xmlns:a16="http://schemas.microsoft.com/office/drawing/2014/main" id="{ECD99ED2-6D47-4FC2-B805-EBBC9C2E3AC0}"/>
              </a:ext>
            </a:extLst>
          </p:cNvPr>
          <p:cNvPicPr>
            <a:picLocks noChangeAspect="1"/>
          </p:cNvPicPr>
          <p:nvPr/>
        </p:nvPicPr>
        <p:blipFill>
          <a:blip r:embed="rId3"/>
          <a:stretch>
            <a:fillRect/>
          </a:stretch>
        </p:blipFill>
        <p:spPr>
          <a:xfrm>
            <a:off x="600075" y="1267246"/>
            <a:ext cx="4087465" cy="432350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37" name="PlaceHolder 2"/>
          <p:cNvSpPr>
            <a:spLocks noGrp="1"/>
          </p:cNvSpPr>
          <p:nvPr>
            <p:ph type="subTitle"/>
          </p:nvPr>
        </p:nvSpPr>
        <p:spPr>
          <a:xfrm>
            <a:off x="1523880" y="702365"/>
            <a:ext cx="9143640" cy="5075583"/>
          </a:xfrm>
          <a:prstGeom prst="rect">
            <a:avLst/>
          </a:prstGeom>
          <a:noFill/>
          <a:ln w="0">
            <a:noFill/>
          </a:ln>
        </p:spPr>
        <p:txBody>
          <a:bodyPr anchor="t">
            <a:noAutofit/>
          </a:bodyPr>
          <a:lstStyle/>
          <a:p>
            <a:pPr>
              <a:buNone/>
            </a:pPr>
            <a:r>
              <a:rPr lang="el-GR" sz="3200" spc="-1" dirty="0">
                <a:latin typeface="Arial"/>
              </a:rPr>
              <a:t>Κεραία 9 </a:t>
            </a:r>
            <a:r>
              <a:rPr lang="el-GR" sz="2000" spc="-1" dirty="0">
                <a:latin typeface="Arial"/>
              </a:rPr>
              <a:t>[11]</a:t>
            </a:r>
          </a:p>
          <a:p>
            <a:pPr>
              <a:buNone/>
            </a:pPr>
            <a:endParaRPr lang="el-GR" sz="2000" b="0" strike="noStrike" spc="-1" dirty="0">
              <a:latin typeface="Arial"/>
            </a:endParaRPr>
          </a:p>
          <a:p>
            <a:r>
              <a:rPr lang="el-GR" sz="1800" spc="-1" dirty="0">
                <a:latin typeface="Arial"/>
              </a:rPr>
              <a:t>Μια ακόμη προτεινόμενη κεραία παρουσιάζεται στο παρακάτω σχήμα. Αποτελείται από ένα υπόστρωμα τύπου </a:t>
            </a:r>
            <a:r>
              <a:rPr lang="en-US" sz="1800" spc="-1" dirty="0">
                <a:latin typeface="Arial"/>
              </a:rPr>
              <a:t>FR4 </a:t>
            </a:r>
            <a:r>
              <a:rPr lang="el-GR" sz="1800" spc="-1" dirty="0">
                <a:latin typeface="Arial"/>
              </a:rPr>
              <a:t>πάχου</a:t>
            </a:r>
            <a:r>
              <a:rPr lang="el-GR" sz="1800" kern="1200" dirty="0">
                <a:solidFill>
                  <a:srgbClr val="000000"/>
                </a:solidFill>
                <a:effectLst/>
                <a:latin typeface="Arial" panose="020B0604020202020204" pitchFamily="34" charset="0"/>
                <a:ea typeface="Calibri" panose="020F0502020204030204" pitchFamily="34" charset="0"/>
                <a:cs typeface="+mj-cs"/>
              </a:rPr>
              <a:t>ς 1.6 </a:t>
            </a:r>
            <a:r>
              <a:rPr lang="en-US" sz="1800" kern="1200" dirty="0">
                <a:solidFill>
                  <a:srgbClr val="000000"/>
                </a:solidFill>
                <a:effectLst/>
                <a:latin typeface="Arial" panose="020B0604020202020204" pitchFamily="34" charset="0"/>
                <a:ea typeface="Calibri" panose="020F0502020204030204" pitchFamily="34" charset="0"/>
                <a:cs typeface="+mj-cs"/>
              </a:rPr>
              <a:t>mm</a:t>
            </a:r>
            <a:r>
              <a:rPr lang="el-GR" sz="1800" kern="1200" dirty="0">
                <a:solidFill>
                  <a:srgbClr val="000000"/>
                </a:solidFill>
                <a:effectLst/>
                <a:latin typeface="Arial" panose="020B0604020202020204" pitchFamily="34" charset="0"/>
                <a:ea typeface="Calibri" panose="020F0502020204030204" pitchFamily="34" charset="0"/>
                <a:cs typeface="+mj-cs"/>
              </a:rPr>
              <a:t>, από ένα δίπολο σε σχήμα μαιάνδρου σε κάθε πλευρά και μερική γείωση.</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Οι διαστάσεις που </a:t>
            </a:r>
            <a:r>
              <a:rPr lang="el-GR" sz="1800" dirty="0">
                <a:ea typeface="Calibri" panose="020F0502020204030204" pitchFamily="34" charset="0"/>
                <a:cs typeface="Times New Roman" panose="02020603050405020304" pitchFamily="18" charset="0"/>
              </a:rPr>
              <a:t>προτείνονται</a:t>
            </a:r>
            <a:r>
              <a:rPr lang="el-GR" sz="1800" dirty="0">
                <a:effectLst/>
                <a:ea typeface="Calibri" panose="020F0502020204030204" pitchFamily="34" charset="0"/>
                <a:cs typeface="Times New Roman" panose="02020603050405020304" pitchFamily="18" charset="0"/>
              </a:rPr>
              <a:t> είναι: </a:t>
            </a:r>
            <a:r>
              <a:rPr lang="en-US" sz="1800" dirty="0">
                <a:effectLst/>
                <a:ea typeface="Calibri" panose="020F0502020204030204" pitchFamily="34" charset="0"/>
                <a:cs typeface="Times New Roman" panose="02020603050405020304" pitchFamily="18" charset="0"/>
              </a:rPr>
              <a:t>L</a:t>
            </a:r>
            <a:r>
              <a:rPr lang="el-GR" sz="1800" dirty="0">
                <a:effectLst/>
                <a:ea typeface="Calibri" panose="020F0502020204030204" pitchFamily="34" charset="0"/>
                <a:cs typeface="Times New Roman" panose="02020603050405020304" pitchFamily="18" charset="0"/>
              </a:rPr>
              <a:t>=120, </a:t>
            </a:r>
            <a:r>
              <a:rPr lang="en-US" sz="1800" dirty="0">
                <a:effectLst/>
                <a:ea typeface="Calibri" panose="020F0502020204030204" pitchFamily="34" charset="0"/>
                <a:cs typeface="Times New Roman" panose="02020603050405020304" pitchFamily="18" charset="0"/>
              </a:rPr>
              <a:t>W</a:t>
            </a:r>
            <a:r>
              <a:rPr lang="el-GR" sz="1800" dirty="0">
                <a:effectLst/>
                <a:ea typeface="Calibri" panose="020F0502020204030204" pitchFamily="34" charset="0"/>
                <a:cs typeface="Times New Roman" panose="02020603050405020304" pitchFamily="18" charset="0"/>
              </a:rPr>
              <a:t>=95, α=12, </a:t>
            </a:r>
            <a:r>
              <a:rPr lang="en-US" sz="1800" dirty="0">
                <a:effectLst/>
                <a:ea typeface="Calibri" panose="020F0502020204030204" pitchFamily="34" charset="0"/>
                <a:cs typeface="Times New Roman" panose="02020603050405020304" pitchFamily="18" charset="0"/>
              </a:rPr>
              <a:t>b</a:t>
            </a:r>
            <a:r>
              <a:rPr lang="el-GR" sz="1800" dirty="0">
                <a:effectLst/>
                <a:ea typeface="Calibri" panose="020F0502020204030204" pitchFamily="34" charset="0"/>
                <a:cs typeface="Times New Roman" panose="02020603050405020304" pitchFamily="18" charset="0"/>
              </a:rPr>
              <a:t>=27.5, </a:t>
            </a:r>
            <a:r>
              <a:rPr lang="en-US" sz="1800" dirty="0">
                <a:effectLst/>
                <a:ea typeface="Calibri" panose="020F0502020204030204" pitchFamily="34" charset="0"/>
                <a:cs typeface="Times New Roman" panose="02020603050405020304" pitchFamily="18" charset="0"/>
              </a:rPr>
              <a:t>c</a:t>
            </a:r>
            <a:r>
              <a:rPr lang="el-GR" sz="1800" dirty="0">
                <a:effectLst/>
                <a:ea typeface="Calibri" panose="020F0502020204030204" pitchFamily="34" charset="0"/>
                <a:cs typeface="Times New Roman" panose="02020603050405020304" pitchFamily="18" charset="0"/>
              </a:rPr>
              <a:t>=17.5, </a:t>
            </a:r>
            <a:r>
              <a:rPr lang="en-US" sz="1800" dirty="0" err="1">
                <a:effectLst/>
                <a:ea typeface="Calibri" panose="020F0502020204030204" pitchFamily="34" charset="0"/>
                <a:cs typeface="Times New Roman" panose="02020603050405020304" pitchFamily="18" charset="0"/>
              </a:rPr>
              <a:t>gl</a:t>
            </a:r>
            <a:r>
              <a:rPr lang="el-GR" sz="1800" dirty="0">
                <a:effectLst/>
                <a:ea typeface="Calibri" panose="020F0502020204030204" pitchFamily="34" charset="0"/>
                <a:cs typeface="Times New Roman" panose="02020603050405020304" pitchFamily="18" charset="0"/>
              </a:rPr>
              <a:t>=42.5, </a:t>
            </a:r>
            <a:r>
              <a:rPr lang="en-US" sz="1800" dirty="0">
                <a:effectLst/>
                <a:ea typeface="Calibri" panose="020F0502020204030204" pitchFamily="34" charset="0"/>
                <a:cs typeface="Times New Roman" panose="02020603050405020304" pitchFamily="18" charset="0"/>
              </a:rPr>
              <a:t>d</a:t>
            </a:r>
            <a:r>
              <a:rPr lang="el-GR" sz="1800" dirty="0">
                <a:effectLst/>
                <a:ea typeface="Calibri" panose="020F0502020204030204" pitchFamily="34" charset="0"/>
                <a:cs typeface="Times New Roman" panose="02020603050405020304" pitchFamily="18" charset="0"/>
              </a:rPr>
              <a:t>=18, </a:t>
            </a:r>
            <a:r>
              <a:rPr lang="en-US" sz="1800" dirty="0">
                <a:effectLst/>
                <a:ea typeface="Calibri" panose="020F0502020204030204" pitchFamily="34" charset="0"/>
                <a:cs typeface="Times New Roman" panose="02020603050405020304" pitchFamily="18" charset="0"/>
              </a:rPr>
              <a:t>l</a:t>
            </a:r>
            <a:r>
              <a:rPr lang="el-GR" sz="1800" dirty="0">
                <a:effectLst/>
                <a:ea typeface="Calibri" panose="020F0502020204030204" pitchFamily="34" charset="0"/>
                <a:cs typeface="Times New Roman" panose="02020603050405020304" pitchFamily="18" charset="0"/>
              </a:rPr>
              <a:t>1=21.5, </a:t>
            </a:r>
            <a:r>
              <a:rPr lang="en-US" sz="1800" dirty="0">
                <a:effectLst/>
                <a:ea typeface="Calibri" panose="020F0502020204030204" pitchFamily="34" charset="0"/>
                <a:cs typeface="Times New Roman" panose="02020603050405020304" pitchFamily="18" charset="0"/>
              </a:rPr>
              <a:t>l</a:t>
            </a:r>
            <a:r>
              <a:rPr lang="el-GR" sz="1800" dirty="0">
                <a:effectLst/>
                <a:ea typeface="Calibri" panose="020F0502020204030204" pitchFamily="34" charset="0"/>
                <a:cs typeface="Times New Roman" panose="02020603050405020304" pitchFamily="18" charset="0"/>
              </a:rPr>
              <a:t>2=20, </a:t>
            </a:r>
            <a:r>
              <a:rPr lang="en-US" sz="1800" dirty="0" err="1">
                <a:effectLst/>
                <a:ea typeface="Calibri" panose="020F0502020204030204" pitchFamily="34" charset="0"/>
                <a:cs typeface="Times New Roman" panose="02020603050405020304" pitchFamily="18" charset="0"/>
              </a:rPr>
              <a:t>fl</a:t>
            </a:r>
            <a:r>
              <a:rPr lang="el-GR" sz="1800" dirty="0">
                <a:effectLst/>
                <a:ea typeface="Calibri" panose="020F0502020204030204" pitchFamily="34" charset="0"/>
                <a:cs typeface="Times New Roman" panose="02020603050405020304" pitchFamily="18" charset="0"/>
              </a:rPr>
              <a:t>=55 και </a:t>
            </a:r>
            <a:r>
              <a:rPr lang="en-US" sz="1800" dirty="0" err="1">
                <a:effectLst/>
                <a:ea typeface="Calibri" panose="020F0502020204030204" pitchFamily="34" charset="0"/>
                <a:cs typeface="Times New Roman" panose="02020603050405020304" pitchFamily="18" charset="0"/>
              </a:rPr>
              <a:t>fw</a:t>
            </a:r>
            <a:r>
              <a:rPr lang="el-GR" sz="1800" dirty="0">
                <a:effectLst/>
                <a:ea typeface="Calibri" panose="020F0502020204030204" pitchFamily="34" charset="0"/>
                <a:cs typeface="Times New Roman" panose="02020603050405020304" pitchFamily="18" charset="0"/>
              </a:rPr>
              <a:t>=3 (σε </a:t>
            </a:r>
            <a:r>
              <a:rPr lang="en-US" sz="1800" dirty="0">
                <a:effectLst/>
                <a:ea typeface="Calibri" panose="020F0502020204030204" pitchFamily="34" charset="0"/>
                <a:cs typeface="Times New Roman" panose="02020603050405020304" pitchFamily="18" charset="0"/>
              </a:rPr>
              <a:t>mm</a:t>
            </a:r>
            <a:r>
              <a:rPr lang="el-GR" sz="1800" dirty="0">
                <a:effectLst/>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a:buNone/>
            </a:pPr>
            <a:endParaRPr lang="en-US" sz="1800" b="0" strike="noStrike" spc="-1" dirty="0">
              <a:latin typeface="Arial"/>
            </a:endParaRPr>
          </a:p>
        </p:txBody>
      </p:sp>
      <p:pic>
        <p:nvPicPr>
          <p:cNvPr id="5" name="Picture 4">
            <a:extLst>
              <a:ext uri="{FF2B5EF4-FFF2-40B4-BE49-F238E27FC236}">
                <a16:creationId xmlns:a16="http://schemas.microsoft.com/office/drawing/2014/main" id="{FDD05639-F533-488A-B383-CF2102C49F21}"/>
              </a:ext>
            </a:extLst>
          </p:cNvPr>
          <p:cNvPicPr>
            <a:picLocks noChangeAspect="1"/>
          </p:cNvPicPr>
          <p:nvPr/>
        </p:nvPicPr>
        <p:blipFill>
          <a:blip r:embed="rId2"/>
          <a:stretch>
            <a:fillRect/>
          </a:stretch>
        </p:blipFill>
        <p:spPr>
          <a:xfrm>
            <a:off x="3294081" y="2982981"/>
            <a:ext cx="5603837" cy="258293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endParaRPr lang="en-US" sz="1800" b="0" strike="noStrike" spc="-1" dirty="0">
              <a:latin typeface="Arial"/>
            </a:endParaRPr>
          </a:p>
          <a:p>
            <a:pPr algn="just">
              <a:buNone/>
            </a:pPr>
            <a:r>
              <a:rPr lang="el-GR" sz="1800" b="0" strike="noStrike" spc="-1" dirty="0">
                <a:latin typeface="Arial"/>
              </a:rPr>
              <a:t>Η κεραία αυτή δίνει 2 ζώνε</a:t>
            </a:r>
            <a:r>
              <a:rPr lang="el-GR" sz="1800" kern="1200" dirty="0">
                <a:solidFill>
                  <a:srgbClr val="000000"/>
                </a:solidFill>
                <a:effectLst/>
                <a:latin typeface="Arial" panose="020B0604020202020204" pitchFamily="34" charset="0"/>
                <a:ea typeface="Calibri" panose="020F0502020204030204" pitchFamily="34" charset="0"/>
                <a:cs typeface="+mj-cs"/>
              </a:rPr>
              <a:t>ς λειτουργίας στα 1.7</a:t>
            </a:r>
            <a:r>
              <a:rPr lang="en-US" sz="1800" dirty="0">
                <a:solidFill>
                  <a:srgbClr val="000000"/>
                </a:solidFill>
                <a:latin typeface="Arial" panose="020B0604020202020204" pitchFamily="34" charset="0"/>
                <a:ea typeface="Calibri" panose="020F0502020204030204" pitchFamily="34" charset="0"/>
              </a:rPr>
              <a:t> GHz </a:t>
            </a:r>
            <a:r>
              <a:rPr lang="el-GR" sz="1800" dirty="0">
                <a:solidFill>
                  <a:srgbClr val="000000"/>
                </a:solidFill>
                <a:latin typeface="Arial" panose="020B0604020202020204" pitchFamily="34" charset="0"/>
                <a:ea typeface="Calibri" panose="020F0502020204030204" pitchFamily="34" charset="0"/>
              </a:rPr>
              <a:t>και 2.5 </a:t>
            </a:r>
            <a:r>
              <a:rPr lang="en-US" sz="1800" dirty="0">
                <a:solidFill>
                  <a:srgbClr val="000000"/>
                </a:solidFill>
                <a:latin typeface="Arial" panose="020B0604020202020204" pitchFamily="34" charset="0"/>
                <a:ea typeface="Calibri" panose="020F0502020204030204" pitchFamily="34" charset="0"/>
              </a:rPr>
              <a:t>GHz </a:t>
            </a:r>
            <a:r>
              <a:rPr lang="el-GR" sz="1800" dirty="0">
                <a:solidFill>
                  <a:srgbClr val="000000"/>
                </a:solidFill>
                <a:latin typeface="Arial" panose="020B0604020202020204" pitchFamily="34" charset="0"/>
                <a:ea typeface="Calibri" panose="020F0502020204030204" pitchFamily="34" charset="0"/>
              </a:rPr>
              <a:t>με εύρο</a:t>
            </a:r>
            <a:r>
              <a:rPr lang="el-GR" sz="1800" kern="1200" dirty="0">
                <a:solidFill>
                  <a:srgbClr val="000000"/>
                </a:solidFill>
                <a:effectLst/>
                <a:latin typeface="Arial" panose="020B0604020202020204" pitchFamily="34" charset="0"/>
                <a:ea typeface="Calibri" panose="020F0502020204030204" pitchFamily="34" charset="0"/>
                <a:cs typeface="+mj-cs"/>
              </a:rPr>
              <a:t>ς ζώνης 5.2% και 3.8%  αντίστοιχα.</a:t>
            </a:r>
            <a:endParaRPr lang="en-US" sz="1800" b="0" strike="noStrike" spc="-1" dirty="0">
              <a:latin typeface="Arial"/>
            </a:endParaRPr>
          </a:p>
        </p:txBody>
      </p:sp>
      <p:pic>
        <p:nvPicPr>
          <p:cNvPr id="4" name="Picture 3">
            <a:extLst>
              <a:ext uri="{FF2B5EF4-FFF2-40B4-BE49-F238E27FC236}">
                <a16:creationId xmlns:a16="http://schemas.microsoft.com/office/drawing/2014/main" id="{2CD2B186-19CF-4DBC-9929-C090614B34DA}"/>
              </a:ext>
            </a:extLst>
          </p:cNvPr>
          <p:cNvPicPr>
            <a:picLocks noChangeAspect="1"/>
          </p:cNvPicPr>
          <p:nvPr/>
        </p:nvPicPr>
        <p:blipFill>
          <a:blip r:embed="rId2"/>
          <a:stretch>
            <a:fillRect/>
          </a:stretch>
        </p:blipFill>
        <p:spPr>
          <a:xfrm>
            <a:off x="3628185" y="1600560"/>
            <a:ext cx="4935629" cy="37398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51" name="PlaceHolder 2"/>
          <p:cNvSpPr>
            <a:spLocks noGrp="1"/>
          </p:cNvSpPr>
          <p:nvPr>
            <p:ph type="subTitle"/>
          </p:nvPr>
        </p:nvSpPr>
        <p:spPr>
          <a:xfrm>
            <a:off x="1524180" y="1773720"/>
            <a:ext cx="9143640" cy="1655280"/>
          </a:xfrm>
          <a:prstGeom prst="rect">
            <a:avLst/>
          </a:prstGeom>
          <a:noFill/>
          <a:ln w="0">
            <a:noFill/>
          </a:ln>
        </p:spPr>
        <p:txBody>
          <a:bodyPr anchor="t">
            <a:noAutofit/>
          </a:bodyPr>
          <a:lstStyle/>
          <a:p>
            <a:pPr marL="457200" indent="-457200">
              <a:buFont typeface="Arial" panose="020B0604020202020204" pitchFamily="34" charset="0"/>
              <a:buChar char="•"/>
            </a:pPr>
            <a:r>
              <a:rPr lang="en-US" sz="3200" spc="-1" dirty="0"/>
              <a:t>BBO (Biogeography-Based Optimization)</a:t>
            </a:r>
          </a:p>
          <a:p>
            <a:pPr marL="457200" indent="-457200">
              <a:buFont typeface="Arial" panose="020B0604020202020204" pitchFamily="34" charset="0"/>
              <a:buChar char="•"/>
            </a:pPr>
            <a:r>
              <a:rPr lang="en-US" sz="3200" b="0" strike="noStrike" spc="-1" dirty="0"/>
              <a:t>COA (Coyote Optimization Algorith</a:t>
            </a:r>
            <a:r>
              <a:rPr lang="en-US" sz="3200" spc="-1" dirty="0"/>
              <a:t>m)</a:t>
            </a:r>
            <a:endParaRPr lang="en-US" sz="3200" b="0" strike="noStrike" spc="-1" dirty="0"/>
          </a:p>
          <a:p>
            <a:pPr marL="457200" indent="-457200">
              <a:buFont typeface="Arial" panose="020B0604020202020204" pitchFamily="34" charset="0"/>
              <a:buChar char="•"/>
            </a:pPr>
            <a:r>
              <a:rPr lang="en-US" sz="3200" spc="-1" dirty="0"/>
              <a:t>G</a:t>
            </a:r>
            <a:r>
              <a:rPr lang="en-US" sz="3200" dirty="0"/>
              <a:t>WO (Grey Wolf Optimizer)</a:t>
            </a:r>
          </a:p>
          <a:p>
            <a:pPr marL="457200" indent="-457200">
              <a:buFont typeface="Arial" panose="020B0604020202020204" pitchFamily="34" charset="0"/>
              <a:buChar char="•"/>
            </a:pPr>
            <a:r>
              <a:rPr lang="en-US" sz="3200" dirty="0"/>
              <a:t>MSA (Moth Swarm Algorithm)</a:t>
            </a:r>
          </a:p>
          <a:p>
            <a:pPr marL="457200" indent="-457200">
              <a:buFont typeface="Arial" panose="020B0604020202020204" pitchFamily="34" charset="0"/>
              <a:buChar char="•"/>
            </a:pPr>
            <a:r>
              <a:rPr lang="en-US" sz="3200" dirty="0"/>
              <a:t>SSA (Salp </a:t>
            </a:r>
            <a:r>
              <a:rPr lang="en-US" sz="3200" i="0" u="none" strike="noStrike" baseline="0" dirty="0">
                <a:solidFill>
                  <a:srgbClr val="000000"/>
                </a:solidFill>
              </a:rPr>
              <a:t>Swarm</a:t>
            </a:r>
            <a:r>
              <a:rPr lang="en-US" sz="3200" b="1" i="0" u="none" strike="noStrike" baseline="0" dirty="0">
                <a:solidFill>
                  <a:srgbClr val="000000"/>
                </a:solidFill>
              </a:rPr>
              <a:t> </a:t>
            </a:r>
            <a:r>
              <a:rPr lang="en-US" sz="3200" i="0" u="none" strike="noStrike" baseline="0" dirty="0">
                <a:solidFill>
                  <a:srgbClr val="000000"/>
                </a:solidFill>
              </a:rPr>
              <a:t>Algorithm)</a:t>
            </a:r>
            <a:endParaRPr lang="en-US" sz="3200" dirty="0"/>
          </a:p>
          <a:p>
            <a:endParaRPr lang="en-US" sz="3200" dirty="0"/>
          </a:p>
          <a:p>
            <a:pPr marL="457200" indent="-457200">
              <a:buFont typeface="Arial" panose="020B0604020202020204" pitchFamily="34" charset="0"/>
              <a:buChar char="•"/>
            </a:pPr>
            <a:endParaRPr lang="en-US" sz="3200" strike="noStrike" spc="-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BCCFAC-9F43-4496-A4D6-18CB6D52B8E3}"/>
              </a:ext>
            </a:extLst>
          </p:cNvPr>
          <p:cNvPicPr>
            <a:picLocks noChangeAspect="1"/>
          </p:cNvPicPr>
          <p:nvPr/>
        </p:nvPicPr>
        <p:blipFill>
          <a:blip r:embed="rId2"/>
          <a:stretch>
            <a:fillRect/>
          </a:stretch>
        </p:blipFill>
        <p:spPr>
          <a:xfrm>
            <a:off x="1757564" y="1721243"/>
            <a:ext cx="8676872" cy="3415514"/>
          </a:xfrm>
          <a:prstGeom prst="rect">
            <a:avLst/>
          </a:prstGeom>
        </p:spPr>
      </p:pic>
    </p:spTree>
    <p:extLst>
      <p:ext uri="{BB962C8B-B14F-4D97-AF65-F5344CB8AC3E}">
        <p14:creationId xmlns:p14="http://schemas.microsoft.com/office/powerpoint/2010/main" val="2926545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r>
              <a:rPr lang="el-GR" sz="3200" spc="-1" dirty="0">
                <a:latin typeface="Arial"/>
              </a:rPr>
              <a:t>Κεραία 10 </a:t>
            </a:r>
            <a:r>
              <a:rPr lang="el-GR" sz="2000" spc="-1" dirty="0">
                <a:latin typeface="Arial"/>
              </a:rPr>
              <a:t>[12]</a:t>
            </a:r>
          </a:p>
          <a:p>
            <a:pPr algn="just">
              <a:buNone/>
            </a:pPr>
            <a:endParaRPr lang="el-GR" sz="2000" b="0" strike="noStrike" spc="-1" dirty="0">
              <a:latin typeface="Arial"/>
            </a:endParaRPr>
          </a:p>
          <a:p>
            <a:pPr algn="just">
              <a:buNone/>
            </a:pPr>
            <a:r>
              <a:rPr lang="el-GR" sz="1800" spc="-1" dirty="0">
                <a:latin typeface="Arial"/>
              </a:rPr>
              <a:t>Η κεραία 10 είναι μια άλλη περίπτώση </a:t>
            </a:r>
            <a:r>
              <a:rPr lang="en-US" sz="1800" spc="-1" dirty="0"/>
              <a:t>bo</a:t>
            </a:r>
            <a:r>
              <a:rPr lang="en-US" sz="1800" dirty="0">
                <a:effectLst/>
                <a:ea typeface="Calibri" panose="020F0502020204030204" pitchFamily="34" charset="0"/>
              </a:rPr>
              <a:t>wtie </a:t>
            </a:r>
            <a:r>
              <a:rPr lang="el-GR" sz="1800" dirty="0">
                <a:effectLst/>
                <a:ea typeface="Calibri" panose="020F0502020204030204" pitchFamily="34" charset="0"/>
              </a:rPr>
              <a:t>με 6 εσοχέ</a:t>
            </a:r>
            <a:r>
              <a:rPr lang="el-GR" sz="1800" dirty="0">
                <a:effectLst/>
                <a:ea typeface="Calibri" panose="020F0502020204030204" pitchFamily="34" charset="0"/>
                <a:cs typeface="Times New Roman" panose="02020603050405020304" pitchFamily="18" charset="0"/>
              </a:rPr>
              <a:t>ς σε κάθε βραχίονα. Η κάθε πλευρά του διηλεκτρικού (</a:t>
            </a:r>
            <a:r>
              <a:rPr lang="en-US" sz="1800" dirty="0">
                <a:effectLst/>
                <a:ea typeface="Calibri" panose="020F0502020204030204" pitchFamily="34" charset="0"/>
                <a:cs typeface="Times New Roman" panose="02020603050405020304" pitchFamily="18" charset="0"/>
              </a:rPr>
              <a:t>Rogers 4003C, </a:t>
            </a:r>
            <a:r>
              <a:rPr lang="el-GR" sz="1800" dirty="0">
                <a:ea typeface="Calibri" panose="020F0502020204030204" pitchFamily="34" charset="0"/>
                <a:cs typeface="Times New Roman" panose="02020603050405020304" pitchFamily="18" charset="0"/>
              </a:rPr>
              <a:t>ε</a:t>
            </a:r>
            <a:r>
              <a:rPr lang="en-US" sz="1800" baseline="-25000" dirty="0">
                <a:ea typeface="Calibri" panose="020F0502020204030204" pitchFamily="34" charset="0"/>
                <a:cs typeface="Times New Roman" panose="02020603050405020304" pitchFamily="18" charset="0"/>
              </a:rPr>
              <a:t>r</a:t>
            </a:r>
            <a:r>
              <a:rPr lang="en-US" sz="1800" dirty="0">
                <a:ea typeface="Calibri" panose="020F0502020204030204" pitchFamily="34" charset="0"/>
                <a:cs typeface="Times New Roman" panose="02020603050405020304" pitchFamily="18" charset="0"/>
              </a:rPr>
              <a:t> =3.55, </a:t>
            </a:r>
            <a:r>
              <a:rPr lang="el-GR" sz="1800" dirty="0">
                <a:ea typeface="Calibri" panose="020F0502020204030204" pitchFamily="34" charset="0"/>
                <a:cs typeface="Times New Roman" panose="02020603050405020304" pitchFamily="18" charset="0"/>
              </a:rPr>
              <a:t>πάχο</a:t>
            </a:r>
            <a:r>
              <a:rPr lang="el-GR" sz="1800" dirty="0">
                <a:effectLst/>
                <a:ea typeface="Calibri" panose="020F0502020204030204" pitchFamily="34" charset="0"/>
                <a:cs typeface="Times New Roman" panose="02020603050405020304" pitchFamily="18" charset="0"/>
              </a:rPr>
              <a:t>ς 0.8</a:t>
            </a:r>
            <a:r>
              <a:rPr lang="en-US" sz="1800" dirty="0">
                <a:effectLst/>
                <a:ea typeface="Calibri" panose="020F0502020204030204" pitchFamily="34" charset="0"/>
                <a:cs typeface="Times New Roman" panose="02020603050405020304" pitchFamily="18" charset="0"/>
              </a:rPr>
              <a:t> mm) </a:t>
            </a:r>
            <a:r>
              <a:rPr lang="el-GR" sz="1800" dirty="0">
                <a:ea typeface="Calibri" panose="020F0502020204030204" pitchFamily="34" charset="0"/>
                <a:cs typeface="Times New Roman" panose="02020603050405020304" pitchFamily="18" charset="0"/>
              </a:rPr>
              <a:t>έχει και από ένα βραχίονα. Όλε</a:t>
            </a:r>
            <a:r>
              <a:rPr lang="el-GR" sz="1800" dirty="0">
                <a:effectLst/>
                <a:ea typeface="Calibri" panose="020F0502020204030204" pitchFamily="34" charset="0"/>
                <a:cs typeface="Times New Roman" panose="02020603050405020304" pitchFamily="18" charset="0"/>
              </a:rPr>
              <a:t>ς οι εσοχές έχουν πλάτος 3</a:t>
            </a:r>
            <a:r>
              <a:rPr lang="en-US" sz="1800" dirty="0">
                <a:effectLst/>
                <a:ea typeface="Calibri" panose="020F0502020204030204" pitchFamily="34" charset="0"/>
                <a:cs typeface="Times New Roman" panose="02020603050405020304" pitchFamily="18" charset="0"/>
              </a:rPr>
              <a:t> mm </a:t>
            </a:r>
            <a:r>
              <a:rPr lang="el-GR" sz="1800" dirty="0">
                <a:effectLst/>
                <a:ea typeface="Calibri" panose="020F0502020204030204" pitchFamily="34" charset="0"/>
                <a:cs typeface="Times New Roman" panose="02020603050405020304" pitchFamily="18" charset="0"/>
              </a:rPr>
              <a:t>και μήκος που εξαρτάται από τη θέση. Η τροφοδοσία γίνεται με </a:t>
            </a:r>
            <a:r>
              <a:rPr lang="en-US" sz="1800" dirty="0">
                <a:effectLst/>
                <a:ea typeface="Calibri" panose="020F0502020204030204" pitchFamily="34" charset="0"/>
                <a:cs typeface="Times New Roman" panose="02020603050405020304" pitchFamily="18" charset="0"/>
              </a:rPr>
              <a:t>strip lines </a:t>
            </a:r>
            <a:r>
              <a:rPr lang="el-GR" sz="1800" dirty="0">
                <a:effectLst/>
                <a:ea typeface="Calibri" panose="020F0502020204030204" pitchFamily="34" charset="0"/>
                <a:cs typeface="Times New Roman" panose="02020603050405020304" pitchFamily="18" charset="0"/>
              </a:rPr>
              <a:t>μήκους 90</a:t>
            </a:r>
            <a:r>
              <a:rPr lang="en-US" sz="1800" dirty="0">
                <a:effectLst/>
                <a:ea typeface="Calibri" panose="020F0502020204030204" pitchFamily="34" charset="0"/>
                <a:cs typeface="Times New Roman" panose="02020603050405020304" pitchFamily="18" charset="0"/>
              </a:rPr>
              <a:t> mm, </a:t>
            </a:r>
            <a:r>
              <a:rPr lang="el-GR" sz="1800" dirty="0">
                <a:effectLst/>
                <a:ea typeface="Calibri" panose="020F0502020204030204" pitchFamily="34" charset="0"/>
                <a:cs typeface="Times New Roman" panose="02020603050405020304" pitchFamily="18" charset="0"/>
              </a:rPr>
              <a:t>πάχους 1.75</a:t>
            </a:r>
            <a:r>
              <a:rPr lang="en-US" sz="1800" dirty="0">
                <a:effectLst/>
                <a:ea typeface="Calibri" panose="020F0502020204030204" pitchFamily="34" charset="0"/>
                <a:cs typeface="Times New Roman" panose="02020603050405020304" pitchFamily="18" charset="0"/>
              </a:rPr>
              <a:t> mm </a:t>
            </a:r>
            <a:r>
              <a:rPr lang="el-GR" sz="1800" dirty="0">
                <a:effectLst/>
                <a:ea typeface="Calibri" panose="020F0502020204030204" pitchFamily="34" charset="0"/>
                <a:cs typeface="Times New Roman" panose="02020603050405020304" pitchFamily="18" charset="0"/>
              </a:rPr>
              <a:t>και η μεταξύ τους απόσταση στον άξονα </a:t>
            </a:r>
            <a:r>
              <a:rPr lang="en-US" sz="1800" dirty="0">
                <a:effectLst/>
                <a:ea typeface="Calibri" panose="020F0502020204030204" pitchFamily="34" charset="0"/>
                <a:cs typeface="Times New Roman" panose="02020603050405020304" pitchFamily="18" charset="0"/>
              </a:rPr>
              <a:t>y</a:t>
            </a:r>
            <a:r>
              <a:rPr lang="el-GR" sz="1800" dirty="0">
                <a:effectLst/>
                <a:ea typeface="Calibri" panose="020F0502020204030204" pitchFamily="34" charset="0"/>
                <a:cs typeface="Times New Roman" panose="02020603050405020304" pitchFamily="18" charset="0"/>
              </a:rPr>
              <a:t> είναι 1 </a:t>
            </a:r>
            <a:r>
              <a:rPr lang="en-US" sz="1800" dirty="0">
                <a:effectLst/>
                <a:ea typeface="Calibri" panose="020F0502020204030204" pitchFamily="34" charset="0"/>
                <a:cs typeface="Times New Roman" panose="02020603050405020304" pitchFamily="18" charset="0"/>
              </a:rPr>
              <a:t>mm.</a:t>
            </a:r>
          </a:p>
          <a:p>
            <a:pPr algn="just">
              <a:buNone/>
            </a:pPr>
            <a:endParaRPr lang="en-US" sz="1800" b="0" strike="noStrike" spc="-1" dirty="0">
              <a:cs typeface="Times New Roman" panose="02020603050405020304" pitchFamily="18" charset="0"/>
            </a:endParaRPr>
          </a:p>
          <a:p>
            <a:pPr algn="just">
              <a:buNone/>
            </a:pPr>
            <a:endParaRPr lang="en-US" sz="1800" spc="-1" dirty="0">
              <a:cs typeface="Times New Roman" panose="02020603050405020304" pitchFamily="18" charset="0"/>
            </a:endParaRPr>
          </a:p>
          <a:p>
            <a:pPr algn="just">
              <a:buNone/>
            </a:pPr>
            <a:endParaRPr lang="en-US" sz="1800" b="0" strike="noStrike" spc="-1" dirty="0"/>
          </a:p>
        </p:txBody>
      </p:sp>
      <p:pic>
        <p:nvPicPr>
          <p:cNvPr id="3" name="Picture 2">
            <a:extLst>
              <a:ext uri="{FF2B5EF4-FFF2-40B4-BE49-F238E27FC236}">
                <a16:creationId xmlns:a16="http://schemas.microsoft.com/office/drawing/2014/main" id="{37808E9B-75A5-4A61-9042-3AB70446B05C}"/>
              </a:ext>
            </a:extLst>
          </p:cNvPr>
          <p:cNvPicPr>
            <a:picLocks noChangeAspect="1"/>
          </p:cNvPicPr>
          <p:nvPr/>
        </p:nvPicPr>
        <p:blipFill>
          <a:blip r:embed="rId2"/>
          <a:stretch>
            <a:fillRect/>
          </a:stretch>
        </p:blipFill>
        <p:spPr>
          <a:xfrm>
            <a:off x="3766951" y="2667475"/>
            <a:ext cx="4658098" cy="3985115"/>
          </a:xfrm>
          <a:prstGeom prst="rect">
            <a:avLst/>
          </a:prstGeom>
        </p:spPr>
      </p:pic>
    </p:spTree>
    <p:extLst>
      <p:ext uri="{BB962C8B-B14F-4D97-AF65-F5344CB8AC3E}">
        <p14:creationId xmlns:p14="http://schemas.microsoft.com/office/powerpoint/2010/main" val="3685868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C4BAB3-8C99-435A-9C4E-6A5A9087B009}"/>
              </a:ext>
            </a:extLst>
          </p:cNvPr>
          <p:cNvPicPr>
            <a:picLocks noChangeAspect="1"/>
          </p:cNvPicPr>
          <p:nvPr/>
        </p:nvPicPr>
        <p:blipFill>
          <a:blip r:embed="rId2"/>
          <a:stretch>
            <a:fillRect/>
          </a:stretch>
        </p:blipFill>
        <p:spPr>
          <a:xfrm>
            <a:off x="3190758" y="1250362"/>
            <a:ext cx="5809884" cy="3260298"/>
          </a:xfrm>
          <a:prstGeom prst="rect">
            <a:avLst/>
          </a:prstGeom>
        </p:spPr>
      </p:pic>
    </p:spTree>
    <p:extLst>
      <p:ext uri="{BB962C8B-B14F-4D97-AF65-F5344CB8AC3E}">
        <p14:creationId xmlns:p14="http://schemas.microsoft.com/office/powerpoint/2010/main" val="1817925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r>
              <a:rPr lang="el-GR" sz="1800" spc="-1" dirty="0">
                <a:latin typeface="Arial"/>
              </a:rPr>
              <a:t>Η κεραία αυτή δίνει συντονισμού</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ς σε 5 ζώνες (0.9 </a:t>
            </a:r>
            <a:r>
              <a:rPr lang="en-US"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GHz, 1.8GHz, 2.1GHz, 2.45GHz </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και 5.8</a:t>
            </a:r>
            <a:r>
              <a:rPr lang="en-US"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GHz.</a:t>
            </a:r>
            <a:endParaRPr lang="en-US" sz="1800" b="0" strike="noStrike" spc="-1" dirty="0">
              <a:latin typeface="Arial"/>
            </a:endParaRPr>
          </a:p>
        </p:txBody>
      </p:sp>
      <p:pic>
        <p:nvPicPr>
          <p:cNvPr id="4" name="Picture 3">
            <a:extLst>
              <a:ext uri="{FF2B5EF4-FFF2-40B4-BE49-F238E27FC236}">
                <a16:creationId xmlns:a16="http://schemas.microsoft.com/office/drawing/2014/main" id="{3B763837-91D1-4DB6-8598-4C5AFA8984ED}"/>
              </a:ext>
            </a:extLst>
          </p:cNvPr>
          <p:cNvPicPr>
            <a:picLocks noChangeAspect="1"/>
          </p:cNvPicPr>
          <p:nvPr/>
        </p:nvPicPr>
        <p:blipFill>
          <a:blip r:embed="rId2"/>
          <a:stretch>
            <a:fillRect/>
          </a:stretch>
        </p:blipFill>
        <p:spPr>
          <a:xfrm>
            <a:off x="3323330" y="1280491"/>
            <a:ext cx="5545340" cy="4297017"/>
          </a:xfrm>
          <a:prstGeom prst="rect">
            <a:avLst/>
          </a:prstGeom>
        </p:spPr>
      </p:pic>
    </p:spTree>
    <p:extLst>
      <p:ext uri="{BB962C8B-B14F-4D97-AF65-F5344CB8AC3E}">
        <p14:creationId xmlns:p14="http://schemas.microsoft.com/office/powerpoint/2010/main" val="2327766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r>
              <a:rPr lang="en-US" sz="3200" dirty="0"/>
              <a:t>HFSS-</a:t>
            </a:r>
            <a:r>
              <a:rPr lang="en-US" sz="3200" dirty="0" err="1"/>
              <a:t>Matlab</a:t>
            </a:r>
            <a:r>
              <a:rPr lang="en-US" sz="3200" dirty="0"/>
              <a:t> API</a:t>
            </a:r>
          </a:p>
          <a:p>
            <a:pPr algn="just">
              <a:buNone/>
            </a:pPr>
            <a:endParaRPr lang="el-GR" sz="3200" b="0" strike="noStrike" spc="-1" dirty="0">
              <a:latin typeface="Arial"/>
            </a:endParaRPr>
          </a:p>
          <a:p>
            <a:pPr algn="just">
              <a:buNone/>
            </a:pPr>
            <a:endParaRPr lang="el-GR" sz="3200" spc="-1" dirty="0">
              <a:latin typeface="Arial"/>
            </a:endParaRPr>
          </a:p>
          <a:p>
            <a:pPr algn="just">
              <a:buNone/>
            </a:pPr>
            <a:endParaRPr lang="en-US" sz="3200" b="0" strike="noStrike" spc="-1" dirty="0">
              <a:latin typeface="Arial"/>
            </a:endParaRPr>
          </a:p>
          <a:p>
            <a:pPr algn="just">
              <a:buNone/>
            </a:pPr>
            <a:r>
              <a:rPr lang="el-GR" sz="1800" spc="-1" dirty="0">
                <a:latin typeface="Arial"/>
              </a:rPr>
              <a:t>Το </a:t>
            </a:r>
            <a:r>
              <a:rPr lang="en-US" sz="1800" spc="-1" dirty="0">
                <a:latin typeface="Arial"/>
              </a:rPr>
              <a:t>HFSS </a:t>
            </a:r>
            <a:r>
              <a:rPr lang="el-GR" sz="1800" spc="-1" dirty="0">
                <a:latin typeface="Arial"/>
              </a:rPr>
              <a:t>είναι ένα</a:t>
            </a:r>
            <a:r>
              <a:rPr lang="el-GR" sz="1800" dirty="0">
                <a:effectLst/>
                <a:ea typeface="Calibri" panose="020F0502020204030204" pitchFamily="34" charset="0"/>
              </a:rPr>
              <a:t>ς</a:t>
            </a:r>
            <a:r>
              <a:rPr lang="en-US" sz="1800" dirty="0">
                <a:effectLst/>
                <a:ea typeface="Calibri" panose="020F0502020204030204" pitchFamily="34" charset="0"/>
              </a:rPr>
              <a:t> </a:t>
            </a:r>
            <a:r>
              <a:rPr lang="el-GR" sz="1800" dirty="0">
                <a:effectLst/>
                <a:ea typeface="Calibri" panose="020F0502020204030204" pitchFamily="34" charset="0"/>
              </a:rPr>
              <a:t>προσομοιωτή</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ς </a:t>
            </a:r>
            <a:r>
              <a:rPr lang="en-US"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3D </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ηλεκτρομαγνητισμού σχεδιασμένος για αντικείμενα υψηλών συχνοτήτων όπως κεραίες, στοιχειοκεραίες, φίλτρα, ολοκληρωμένα κυκλώματα </a:t>
            </a:r>
            <a:r>
              <a:rPr lang="el-GR"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και</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τυπωμένες πλακέτες.</a:t>
            </a:r>
          </a:p>
          <a:p>
            <a:pPr algn="just">
              <a:buNone/>
            </a:pPr>
            <a:endParaRPr lang="el-GR" sz="1800" spc="-1" dirty="0">
              <a:solidFill>
                <a:srgbClr val="000000"/>
              </a:solidFill>
              <a:latin typeface="Arial" panose="020B0604020202020204" pitchFamily="34" charset="0"/>
              <a:cs typeface="Times New Roman" panose="02020603050405020304" pitchFamily="18" charset="0"/>
            </a:endParaRPr>
          </a:p>
          <a:p>
            <a:pPr algn="just">
              <a:buNone/>
            </a:pPr>
            <a:r>
              <a:rPr lang="el-GR" sz="1800" spc="-1" dirty="0">
                <a:solidFill>
                  <a:srgbClr val="000000"/>
                </a:solidFill>
                <a:latin typeface="Arial" panose="020B0604020202020204" pitchFamily="34" charset="0"/>
                <a:cs typeface="Times New Roman" panose="02020603050405020304" pitchFamily="18" charset="0"/>
              </a:rPr>
              <a:t>Το </a:t>
            </a:r>
            <a:r>
              <a:rPr lang="en-US" sz="1800" spc="-1" dirty="0">
                <a:solidFill>
                  <a:srgbClr val="000000"/>
                </a:solidFill>
                <a:latin typeface="Arial" panose="020B0604020202020204" pitchFamily="34" charset="0"/>
                <a:cs typeface="Times New Roman" panose="02020603050405020304" pitchFamily="18" charset="0"/>
              </a:rPr>
              <a:t>MATLAB </a:t>
            </a:r>
            <a:r>
              <a:rPr lang="el-GR" sz="1800" spc="-1" dirty="0">
                <a:solidFill>
                  <a:srgbClr val="000000"/>
                </a:solidFill>
                <a:latin typeface="Arial" panose="020B0604020202020204" pitchFamily="34" charset="0"/>
                <a:cs typeface="Times New Roman" panose="02020603050405020304" pitchFamily="18" charset="0"/>
              </a:rPr>
              <a:t>είναι ένα λογισμικό περιβάλλον που χρησιμοποιεί τη δική του γλώσσα προγραμματισμού. Μπορεί να διαχειριστεί πίνακε</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ς, συναρτήσεις και να χρησιμοποιηθεί για τη δημιουργία αλγορίθμων,</a:t>
            </a:r>
            <a:r>
              <a:rPr lang="en-US"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GUIs. </a:t>
            </a:r>
            <a:r>
              <a:rPr lang="el-GR"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Περιλαμβάνει ένα σύνολο από </a:t>
            </a:r>
            <a:r>
              <a:rPr lang="en-US"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plugins </a:t>
            </a:r>
            <a:r>
              <a:rPr lang="el-GR"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για τη μηχανική όραση, επεξεργασία σημάτων και εικόνα</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ς, μελέτη του ηλεκτρομαγνητισμού</a:t>
            </a:r>
            <a:r>
              <a:rPr lang="en-US"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ΣΑΕ και ανάλυση δεδομένων.</a:t>
            </a:r>
            <a:endParaRPr lang="el-GR" sz="1800" spc="-1" dirty="0">
              <a:solidFill>
                <a:srgbClr val="000000"/>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710445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endParaRPr lang="en-US" sz="1800" b="0" strike="noStrike" spc="-1" dirty="0">
              <a:latin typeface="Arial"/>
            </a:endParaRPr>
          </a:p>
          <a:p>
            <a:pPr algn="just">
              <a:buNone/>
            </a:pPr>
            <a:endParaRPr lang="en-US" sz="1800" spc="-1" dirty="0">
              <a:latin typeface="Arial"/>
            </a:endParaRPr>
          </a:p>
          <a:p>
            <a:pPr algn="just">
              <a:buNone/>
            </a:pPr>
            <a:endParaRPr lang="en-US" sz="1800" b="0" strike="noStrike" spc="-1" dirty="0">
              <a:latin typeface="Arial"/>
            </a:endParaRPr>
          </a:p>
          <a:p>
            <a:pPr algn="just">
              <a:buNone/>
            </a:pPr>
            <a:r>
              <a:rPr lang="el-GR" sz="1800" b="0" strike="noStrike" spc="-1" dirty="0">
                <a:latin typeface="Arial"/>
              </a:rPr>
              <a:t>Για να μπορέσει να γίνει βελτιστοποίηση κεραίων με χρήση των 2 παραπάνω λογισμικών, υπάρχει το </a:t>
            </a:r>
            <a:r>
              <a:rPr lang="en-US" sz="1800" b="0" strike="noStrike" spc="-1" dirty="0">
                <a:latin typeface="Arial"/>
              </a:rPr>
              <a:t>HFSS-</a:t>
            </a:r>
            <a:r>
              <a:rPr lang="en-US" sz="1800" b="0" strike="noStrike" spc="-1" dirty="0" err="1">
                <a:latin typeface="Arial"/>
              </a:rPr>
              <a:t>Matlab</a:t>
            </a:r>
            <a:r>
              <a:rPr lang="en-US" sz="1800" b="0" strike="noStrike" spc="-1" dirty="0">
                <a:latin typeface="Arial"/>
              </a:rPr>
              <a:t> API </a:t>
            </a:r>
            <a:r>
              <a:rPr lang="en-US" sz="1800" spc="-1" baseline="-25000" dirty="0">
                <a:latin typeface="Arial"/>
              </a:rPr>
              <a:t>[13]</a:t>
            </a:r>
            <a:r>
              <a:rPr lang="en-US" sz="1800" spc="-1" dirty="0">
                <a:latin typeface="Arial"/>
              </a:rPr>
              <a:t> . </a:t>
            </a:r>
            <a:r>
              <a:rPr lang="el-GR" sz="1800" spc="-1" dirty="0">
                <a:latin typeface="Arial"/>
              </a:rPr>
              <a:t>Πρόκειται για ένα σύνολο συναρτήσεων για το </a:t>
            </a:r>
            <a:r>
              <a:rPr lang="en-US" sz="1800" spc="-1" dirty="0" err="1">
                <a:latin typeface="Arial"/>
              </a:rPr>
              <a:t>Matlab</a:t>
            </a:r>
            <a:r>
              <a:rPr lang="en-US" sz="1800" spc="-1" dirty="0">
                <a:latin typeface="Arial"/>
              </a:rPr>
              <a:t>, </a:t>
            </a:r>
            <a:r>
              <a:rPr lang="el-GR" sz="1800" spc="-1" dirty="0">
                <a:latin typeface="Arial"/>
              </a:rPr>
              <a:t>που</a:t>
            </a:r>
            <a:r>
              <a:rPr lang="el-GR" sz="1800" kern="1200" spc="-1" dirty="0">
                <a:solidFill>
                  <a:srgbClr val="000000"/>
                </a:solidFill>
                <a:effectLst/>
                <a:latin typeface="Arial"/>
                <a:ea typeface="Calibri" panose="020F0502020204030204" pitchFamily="34" charset="0"/>
                <a:cs typeface="Times New Roman" panose="02020603050405020304" pitchFamily="18" charset="0"/>
              </a:rPr>
              <a:t> δέχονται συγκεκριμένα ορίσματα και γράφουν</a:t>
            </a:r>
            <a:r>
              <a:rPr lang="en-US" sz="1800" kern="1200" spc="-1" dirty="0">
                <a:solidFill>
                  <a:srgbClr val="000000"/>
                </a:solidFill>
                <a:effectLst/>
                <a:latin typeface="Arial"/>
                <a:ea typeface="Calibri" panose="020F0502020204030204" pitchFamily="34" charset="0"/>
                <a:cs typeface="Times New Roman" panose="02020603050405020304" pitchFamily="18" charset="0"/>
              </a:rPr>
              <a:t> </a:t>
            </a:r>
            <a:r>
              <a:rPr lang="el-GR" sz="1800" spc="-1" dirty="0">
                <a:solidFill>
                  <a:srgbClr val="000000"/>
                </a:solidFill>
                <a:latin typeface="Arial"/>
                <a:ea typeface="Calibri" panose="020F0502020204030204" pitchFamily="34" charset="0"/>
                <a:cs typeface="Times New Roman" panose="02020603050405020304" pitchFamily="18" charset="0"/>
              </a:rPr>
              <a:t>σε αρχεία </a:t>
            </a:r>
            <a:r>
              <a:rPr lang="el-GR" sz="1800" kern="1200" spc="-1" dirty="0">
                <a:solidFill>
                  <a:srgbClr val="000000"/>
                </a:solidFill>
                <a:effectLst/>
                <a:latin typeface="Arial"/>
                <a:ea typeface="Calibri" panose="020F0502020204030204" pitchFamily="34" charset="0"/>
                <a:cs typeface="Times New Roman" panose="02020603050405020304" pitchFamily="18" charset="0"/>
              </a:rPr>
              <a:t>κώδικα σε σύνταξη </a:t>
            </a:r>
            <a:r>
              <a:rPr lang="en-US" sz="1800" kern="1200" spc="-1" dirty="0">
                <a:solidFill>
                  <a:srgbClr val="000000"/>
                </a:solidFill>
                <a:effectLst/>
                <a:latin typeface="Arial"/>
                <a:ea typeface="Calibri" panose="020F0502020204030204" pitchFamily="34" charset="0"/>
                <a:cs typeface="Times New Roman" panose="02020603050405020304" pitchFamily="18" charset="0"/>
              </a:rPr>
              <a:t>Visual Basic</a:t>
            </a:r>
            <a:r>
              <a:rPr lang="el-GR" sz="1800" kern="1200" spc="-1" dirty="0">
                <a:solidFill>
                  <a:srgbClr val="000000"/>
                </a:solidFill>
                <a:effectLst/>
                <a:latin typeface="Arial"/>
                <a:ea typeface="Calibri" panose="020F0502020204030204" pitchFamily="34" charset="0"/>
                <a:cs typeface="Times New Roman" panose="02020603050405020304" pitchFamily="18" charset="0"/>
              </a:rPr>
              <a:t>, ο οποίο</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ς αναγνωρίζεται από το </a:t>
            </a:r>
            <a:r>
              <a:rPr lang="en-US"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HFSS. </a:t>
            </a:r>
            <a:r>
              <a:rPr lang="el-GR"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Μερικά παραδείγματα τέτοιων συναρτήσεων είναι</a:t>
            </a:r>
            <a:r>
              <a:rPr lang="en-US"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r>
              <a:rPr lang="el-GR"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οι</a:t>
            </a:r>
            <a:r>
              <a:rPr lang="en-US"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a:t>
            </a:r>
          </a:p>
          <a:p>
            <a:pPr algn="just">
              <a:buNone/>
            </a:pPr>
            <a:endParaRPr lang="en-US" sz="1800" b="0" strike="noStrike" spc="-1" dirty="0">
              <a:solidFill>
                <a:srgbClr val="000000"/>
              </a:solidFill>
              <a:latin typeface="Arial" panose="020B0604020202020204" pitchFamily="34" charset="0"/>
              <a:cs typeface="Times New Roman" panose="02020603050405020304" pitchFamily="18" charset="0"/>
            </a:endParaRPr>
          </a:p>
          <a:p>
            <a:pPr algn="just">
              <a:buNone/>
            </a:pPr>
            <a:endParaRPr lang="en-US" sz="1800" spc="-1" dirty="0">
              <a:solidFill>
                <a:srgbClr val="000000"/>
              </a:solidFill>
              <a:latin typeface="Arial" panose="020B0604020202020204" pitchFamily="34" charset="0"/>
              <a:cs typeface="Times New Roman" panose="02020603050405020304" pitchFamily="18" charset="0"/>
            </a:endParaRPr>
          </a:p>
          <a:p>
            <a:pPr algn="just">
              <a:buNone/>
            </a:pPr>
            <a:endParaRPr lang="en-US" sz="1800" b="0" strike="noStrike" spc="-1" dirty="0">
              <a:solidFill>
                <a:srgbClr val="000000"/>
              </a:solidFill>
              <a:latin typeface="Arial" panose="020B0604020202020204" pitchFamily="34" charset="0"/>
              <a:cs typeface="Times New Roman" panose="02020603050405020304" pitchFamily="18" charset="0"/>
            </a:endParaRPr>
          </a:p>
          <a:p>
            <a:pPr marL="285750" indent="-285750" algn="just">
              <a:buFont typeface="Arial" panose="020B0604020202020204" pitchFamily="34" charset="0"/>
              <a:buChar char="•"/>
            </a:pPr>
            <a:r>
              <a:rPr lang="el-GR" sz="1800" dirty="0">
                <a:effectLst/>
                <a:ea typeface="Calibri" panose="020F0502020204030204" pitchFamily="34" charset="0"/>
                <a:cs typeface="Times New Roman" panose="02020603050405020304" pitchFamily="18" charset="0"/>
              </a:rPr>
              <a:t>Δημιουργία ορθογωνίου με την </a:t>
            </a:r>
            <a:r>
              <a:rPr lang="en-US" sz="1800" dirty="0" err="1">
                <a:effectLst/>
                <a:ea typeface="Calibri" panose="020F0502020204030204" pitchFamily="34" charset="0"/>
                <a:cs typeface="Times New Roman" panose="02020603050405020304" pitchFamily="18" charset="0"/>
              </a:rPr>
              <a:t>hfssRectangle</a:t>
            </a:r>
            <a:r>
              <a:rPr lang="en-US" sz="1800" dirty="0">
                <a:effectLst/>
                <a:ea typeface="Calibri" panose="020F0502020204030204" pitchFamily="34" charset="0"/>
                <a:cs typeface="Times New Roman" panose="02020603050405020304" pitchFamily="18" charset="0"/>
              </a:rPr>
              <a:t>.</a:t>
            </a:r>
          </a:p>
          <a:p>
            <a:pPr marL="285750" indent="-285750" algn="just">
              <a:buFont typeface="Arial" panose="020B0604020202020204" pitchFamily="34" charset="0"/>
              <a:buChar char="•"/>
            </a:pPr>
            <a:r>
              <a:rPr lang="el-GR" sz="1800" dirty="0">
                <a:effectLst/>
                <a:ea typeface="Calibri" panose="020F0502020204030204" pitchFamily="34" charset="0"/>
                <a:cs typeface="Times New Roman" panose="02020603050405020304" pitchFamily="18" charset="0"/>
              </a:rPr>
              <a:t>Αφαίρεση τμημάτων με την </a:t>
            </a:r>
            <a:r>
              <a:rPr lang="en-US" sz="1800" dirty="0" err="1">
                <a:effectLst/>
                <a:ea typeface="Calibri" panose="020F0502020204030204" pitchFamily="34" charset="0"/>
                <a:cs typeface="Times New Roman" panose="02020603050405020304" pitchFamily="18" charset="0"/>
              </a:rPr>
              <a:t>hfssSubstract</a:t>
            </a:r>
            <a:r>
              <a:rPr lang="el-GR" sz="1800" dirty="0">
                <a:effectLst/>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l-GR" sz="1800" dirty="0">
                <a:effectLst/>
                <a:ea typeface="Calibri" panose="020F0502020204030204" pitchFamily="34" charset="0"/>
                <a:cs typeface="Times New Roman" panose="02020603050405020304" pitchFamily="18" charset="0"/>
              </a:rPr>
              <a:t>Πραγματοποίηση διακριτού </a:t>
            </a:r>
            <a:r>
              <a:rPr lang="en-US" sz="1800" dirty="0">
                <a:effectLst/>
                <a:ea typeface="Calibri" panose="020F0502020204030204" pitchFamily="34" charset="0"/>
                <a:cs typeface="Times New Roman" panose="02020603050405020304" pitchFamily="18" charset="0"/>
              </a:rPr>
              <a:t>sweep</a:t>
            </a:r>
            <a:r>
              <a:rPr lang="el-GR" sz="1800" dirty="0">
                <a:effectLst/>
                <a:ea typeface="Calibri" panose="020F0502020204030204" pitchFamily="34" charset="0"/>
                <a:cs typeface="Times New Roman" panose="02020603050405020304" pitchFamily="18" charset="0"/>
              </a:rPr>
              <a:t> με την </a:t>
            </a:r>
            <a:r>
              <a:rPr lang="en-US" sz="1800" dirty="0" err="1">
                <a:effectLst/>
                <a:ea typeface="Calibri" panose="020F0502020204030204" pitchFamily="34" charset="0"/>
                <a:cs typeface="Times New Roman" panose="02020603050405020304" pitchFamily="18" charset="0"/>
              </a:rPr>
              <a:t>hfssDiscreteSweep</a:t>
            </a:r>
            <a:r>
              <a:rPr lang="el-GR" sz="1800" dirty="0">
                <a:effectLst/>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l-GR" sz="1800" dirty="0">
                <a:effectLst/>
                <a:ea typeface="Calibri" panose="020F0502020204030204" pitchFamily="34" charset="0"/>
                <a:cs typeface="Times New Roman" panose="02020603050405020304" pitchFamily="18" charset="0"/>
              </a:rPr>
              <a:t>Δημιουργία αναφοράς με την </a:t>
            </a:r>
            <a:r>
              <a:rPr lang="en-US" sz="1800" dirty="0" err="1">
                <a:effectLst/>
                <a:ea typeface="Calibri" panose="020F0502020204030204" pitchFamily="34" charset="0"/>
                <a:cs typeface="Times New Roman" panose="02020603050405020304" pitchFamily="18" charset="0"/>
              </a:rPr>
              <a:t>hfssCreateReport</a:t>
            </a:r>
            <a:r>
              <a:rPr lang="el-GR" sz="1800" dirty="0">
                <a:effectLst/>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l-GR" sz="1800" dirty="0">
                <a:effectLst/>
                <a:ea typeface="Calibri" panose="020F0502020204030204" pitchFamily="34" charset="0"/>
                <a:cs typeface="Times New Roman" panose="02020603050405020304" pitchFamily="18" charset="0"/>
              </a:rPr>
              <a:t>Εξαγωγή των αποτελεσμάτων  σε μορφή .</a:t>
            </a:r>
            <a:r>
              <a:rPr lang="en-US" sz="1800" dirty="0">
                <a:effectLst/>
                <a:ea typeface="Calibri" panose="020F0502020204030204" pitchFamily="34" charset="0"/>
                <a:cs typeface="Times New Roman" panose="02020603050405020304" pitchFamily="18" charset="0"/>
              </a:rPr>
              <a:t>txt</a:t>
            </a:r>
            <a:r>
              <a:rPr lang="el-GR" sz="1800" dirty="0">
                <a:effectLst/>
                <a:ea typeface="Calibri" panose="020F0502020204030204" pitchFamily="34" charset="0"/>
                <a:cs typeface="Times New Roman" panose="02020603050405020304" pitchFamily="18" charset="0"/>
              </a:rPr>
              <a:t> αρχείου με την </a:t>
            </a:r>
            <a:r>
              <a:rPr lang="en-US" sz="1800" dirty="0" err="1">
                <a:effectLst/>
                <a:ea typeface="Calibri" panose="020F0502020204030204" pitchFamily="34" charset="0"/>
                <a:cs typeface="Times New Roman" panose="02020603050405020304" pitchFamily="18" charset="0"/>
              </a:rPr>
              <a:t>hfssExportToFile</a:t>
            </a:r>
            <a:r>
              <a:rPr lang="el-GR" sz="1800" dirty="0">
                <a:effectLst/>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algn="just"/>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US" sz="1800" b="0" strike="noStrike" spc="-1" dirty="0">
              <a:latin typeface="Arial"/>
            </a:endParaRPr>
          </a:p>
        </p:txBody>
      </p:sp>
    </p:spTree>
    <p:extLst>
      <p:ext uri="{BB962C8B-B14F-4D97-AF65-F5344CB8AC3E}">
        <p14:creationId xmlns:p14="http://schemas.microsoft.com/office/powerpoint/2010/main" val="3703032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4180" y="1404731"/>
            <a:ext cx="9143640" cy="4753857"/>
          </a:xfrm>
          <a:prstGeom prst="rect">
            <a:avLst/>
          </a:prstGeom>
          <a:noFill/>
          <a:ln w="0">
            <a:noFill/>
          </a:ln>
        </p:spPr>
        <p:txBody>
          <a:bodyPr anchor="t">
            <a:noAutofit/>
          </a:bodyPr>
          <a:lstStyle/>
          <a:p>
            <a:pPr marL="342900" marR="0" lvl="0" indent="-342900" algn="just">
              <a:lnSpc>
                <a:spcPct val="107000"/>
              </a:lnSpc>
              <a:spcBef>
                <a:spcPts val="0"/>
              </a:spcBef>
              <a:spcAft>
                <a:spcPts val="0"/>
              </a:spcAft>
              <a:buFont typeface="+mj-lt"/>
              <a:buAutoNum type="alphaLcPeriod"/>
            </a:pPr>
            <a:r>
              <a:rPr lang="el-GR" sz="1800" dirty="0">
                <a:effectLst/>
                <a:ea typeface="Calibri" panose="020F0502020204030204" pitchFamily="34" charset="0"/>
                <a:cs typeface="Times New Roman" panose="02020603050405020304" pitchFamily="18" charset="0"/>
              </a:rPr>
              <a:t>Υλοποίηση </a:t>
            </a:r>
            <a:r>
              <a:rPr lang="en-US" sz="1800" dirty="0">
                <a:effectLst/>
                <a:ea typeface="Calibri" panose="020F0502020204030204" pitchFamily="34" charset="0"/>
                <a:cs typeface="Times New Roman" panose="02020603050405020304" pitchFamily="18" charset="0"/>
              </a:rPr>
              <a:t>scripts </a:t>
            </a:r>
            <a:r>
              <a:rPr lang="el-GR" sz="1800" dirty="0">
                <a:effectLst/>
                <a:ea typeface="Calibri" panose="020F0502020204030204" pitchFamily="34" charset="0"/>
                <a:cs typeface="Times New Roman" panose="02020603050405020304" pitchFamily="18" charset="0"/>
              </a:rPr>
              <a:t>κεραιών</a:t>
            </a:r>
            <a:r>
              <a:rPr lang="en-US" sz="1800" dirty="0">
                <a:effectLst/>
                <a:ea typeface="Calibri" panose="020F0502020204030204" pitchFamily="34" charset="0"/>
                <a:cs typeface="Times New Roman" panose="02020603050405020304" pitchFamily="18" charset="0"/>
              </a:rPr>
              <a:t>.</a:t>
            </a:r>
          </a:p>
          <a:p>
            <a:pPr marL="342900" marR="0" lvl="0" indent="-342900" algn="just">
              <a:lnSpc>
                <a:spcPct val="107000"/>
              </a:lnSpc>
              <a:spcBef>
                <a:spcPts val="0"/>
              </a:spcBef>
              <a:spcAft>
                <a:spcPts val="0"/>
              </a:spcAft>
              <a:buFont typeface="+mj-lt"/>
              <a:buAutoNum type="alphaLcPeriod"/>
            </a:pPr>
            <a:r>
              <a:rPr lang="el-GR" sz="1800" dirty="0">
                <a:effectLst/>
                <a:ea typeface="Calibri" panose="020F0502020204030204" pitchFamily="34" charset="0"/>
                <a:cs typeface="Times New Roman" panose="02020603050405020304" pitchFamily="18" charset="0"/>
              </a:rPr>
              <a:t>Έναρξη εκτέλεσης αλγορίθμου βελτιστοποίησης.</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lphaLcPeriod"/>
            </a:pPr>
            <a:r>
              <a:rPr lang="el-GR" sz="1800" dirty="0">
                <a:effectLst/>
                <a:ea typeface="Calibri" panose="020F0502020204030204" pitchFamily="34" charset="0"/>
                <a:cs typeface="Times New Roman" panose="02020603050405020304" pitchFamily="18" charset="0"/>
              </a:rPr>
              <a:t>Π</a:t>
            </a:r>
            <a:r>
              <a:rPr lang="el-GR" sz="1800" dirty="0">
                <a:ea typeface="Calibri" panose="020F0502020204030204" pitchFamily="34" charset="0"/>
                <a:cs typeface="Times New Roman" panose="02020603050405020304" pitchFamily="18" charset="0"/>
              </a:rPr>
              <a:t>έρασμα δεδομένων από τον αλγόριθμο στο </a:t>
            </a:r>
            <a:r>
              <a:rPr lang="en-US" sz="1800" dirty="0">
                <a:ea typeface="Calibri" panose="020F0502020204030204" pitchFamily="34" charset="0"/>
                <a:cs typeface="Times New Roman" panose="02020603050405020304" pitchFamily="18" charset="0"/>
              </a:rPr>
              <a:t>script </a:t>
            </a:r>
            <a:r>
              <a:rPr lang="el-GR" sz="1800" dirty="0">
                <a:ea typeface="Calibri" panose="020F0502020204030204" pitchFamily="34" charset="0"/>
                <a:cs typeface="Times New Roman" panose="02020603050405020304" pitchFamily="18" charset="0"/>
              </a:rPr>
              <a:t>τη</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κεραία</a:t>
            </a:r>
            <a:r>
              <a:rPr lang="el-GR" sz="1800" kern="1200" dirty="0">
                <a:solidFill>
                  <a:srgbClr val="000000"/>
                </a:solidFill>
                <a:effectLst/>
                <a:latin typeface="Arial" panose="020B0604020202020204" pitchFamily="34" charset="0"/>
                <a:ea typeface="Calibri" panose="020F0502020204030204" pitchFamily="34" charset="0"/>
                <a:cs typeface="+mj-cs"/>
              </a:rPr>
              <a:t>ς</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lphaLcPeriod"/>
            </a:pPr>
            <a:r>
              <a:rPr lang="el-GR" sz="1800" dirty="0">
                <a:effectLst/>
                <a:ea typeface="Calibri" panose="020F0502020204030204" pitchFamily="34" charset="0"/>
                <a:cs typeface="Times New Roman" panose="02020603050405020304" pitchFamily="18" charset="0"/>
              </a:rPr>
              <a:t>Προσομοίωση στο </a:t>
            </a:r>
            <a:r>
              <a:rPr lang="en-US" sz="1800" dirty="0">
                <a:effectLst/>
                <a:ea typeface="Calibri" panose="020F0502020204030204" pitchFamily="34" charset="0"/>
                <a:cs typeface="Times New Roman" panose="02020603050405020304" pitchFamily="18" charset="0"/>
              </a:rPr>
              <a:t>HFSS</a:t>
            </a:r>
            <a:r>
              <a:rPr lang="el-GR" sz="1800" dirty="0">
                <a:effectLst/>
                <a:ea typeface="Calibri" panose="020F0502020204030204" pitchFamily="34" charset="0"/>
                <a:cs typeface="Times New Roman" panose="02020603050405020304" pitchFamily="18" charset="0"/>
              </a:rPr>
              <a:t> και εξαγωγή αποτελεσμάτων σε .</a:t>
            </a:r>
            <a:r>
              <a:rPr lang="en-US" sz="1800" dirty="0">
                <a:effectLst/>
                <a:ea typeface="Calibri" panose="020F0502020204030204" pitchFamily="34" charset="0"/>
                <a:cs typeface="Times New Roman" panose="02020603050405020304" pitchFamily="18" charset="0"/>
              </a:rPr>
              <a:t>txt</a:t>
            </a:r>
            <a:r>
              <a:rPr lang="el-GR" sz="1800" dirty="0">
                <a:effectLst/>
                <a:ea typeface="Calibri" panose="020F0502020204030204" pitchFamily="34" charset="0"/>
                <a:cs typeface="Times New Roman" panose="02020603050405020304" pitchFamily="18" charset="0"/>
              </a:rPr>
              <a:t> αρχείο.</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lphaLcPeriod"/>
            </a:pPr>
            <a:r>
              <a:rPr lang="el-GR" sz="1800" dirty="0">
                <a:effectLst/>
                <a:ea typeface="Calibri" panose="020F0502020204030204" pitchFamily="34" charset="0"/>
                <a:cs typeface="Times New Roman" panose="02020603050405020304" pitchFamily="18" charset="0"/>
              </a:rPr>
              <a:t>Διάβασμα της τιμής </a:t>
            </a:r>
            <a:r>
              <a:rPr lang="en-US" sz="1800" dirty="0">
                <a:effectLst/>
                <a:ea typeface="Calibri" panose="020F0502020204030204" pitchFamily="34" charset="0"/>
                <a:cs typeface="Times New Roman" panose="02020603050405020304" pitchFamily="18" charset="0"/>
              </a:rPr>
              <a:t>S</a:t>
            </a:r>
            <a:r>
              <a:rPr lang="el-GR" sz="1800" baseline="-25000" dirty="0">
                <a:effectLst/>
                <a:ea typeface="Calibri" panose="020F0502020204030204" pitchFamily="34" charset="0"/>
                <a:cs typeface="Times New Roman" panose="02020603050405020304" pitchFamily="18" charset="0"/>
              </a:rPr>
              <a:t>11</a:t>
            </a:r>
            <a:r>
              <a:rPr lang="el-GR" sz="1800" dirty="0">
                <a:effectLst/>
                <a:ea typeface="Calibri" panose="020F0502020204030204" pitchFamily="34" charset="0"/>
                <a:cs typeface="Times New Roman" panose="02020603050405020304" pitchFamily="18" charset="0"/>
              </a:rPr>
              <a:t> στο </a:t>
            </a:r>
            <a:r>
              <a:rPr lang="en-US" sz="1800" dirty="0">
                <a:effectLst/>
                <a:ea typeface="Calibri" panose="020F0502020204030204" pitchFamily="34" charset="0"/>
                <a:cs typeface="Times New Roman" panose="02020603050405020304" pitchFamily="18" charset="0"/>
              </a:rPr>
              <a:t>text</a:t>
            </a:r>
            <a:r>
              <a:rPr lang="el-GR" sz="1800" dirty="0">
                <a:effectLst/>
                <a:ea typeface="Calibri" panose="020F0502020204030204" pitchFamily="34" charset="0"/>
                <a:cs typeface="Times New Roman" panose="02020603050405020304" pitchFamily="18" charset="0"/>
              </a:rPr>
              <a:t> αρχείο και εφαρμογή της στη συνάρτηση κόστους.</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lphaLcPeriod"/>
            </a:pPr>
            <a:r>
              <a:rPr lang="el-GR" sz="1800" dirty="0">
                <a:effectLst/>
                <a:ea typeface="Calibri" panose="020F0502020204030204" pitchFamily="34" charset="0"/>
                <a:cs typeface="Times New Roman" panose="02020603050405020304" pitchFamily="18" charset="0"/>
              </a:rPr>
              <a:t>Ε</a:t>
            </a:r>
            <a:r>
              <a:rPr lang="el-GR" sz="1800" dirty="0">
                <a:ea typeface="Calibri" panose="020F0502020204030204" pitchFamily="34" charset="0"/>
                <a:cs typeface="Times New Roman" panose="02020603050405020304" pitchFamily="18" charset="0"/>
              </a:rPr>
              <a:t>πιστροφή</a:t>
            </a:r>
            <a:r>
              <a:rPr lang="el-GR" sz="1800" dirty="0">
                <a:effectLst/>
                <a:ea typeface="Calibri" panose="020F0502020204030204" pitchFamily="34" charset="0"/>
                <a:cs typeface="Times New Roman" panose="02020603050405020304" pitchFamily="18" charset="0"/>
              </a:rPr>
              <a:t> της τιμής του προηγούμενου βήματος στον αλγόριθμο, ο οποίος την αξιολογεί.</a:t>
            </a:r>
            <a:endParaRPr lang="en-US" sz="1800" dirty="0">
              <a:effectLs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alphaLcPeriod"/>
            </a:pPr>
            <a:r>
              <a:rPr lang="el-GR" sz="1800" dirty="0">
                <a:effectLst/>
                <a:ea typeface="Calibri" panose="020F0502020204030204" pitchFamily="34" charset="0"/>
                <a:cs typeface="Times New Roman" panose="02020603050405020304" pitchFamily="18" charset="0"/>
              </a:rPr>
              <a:t>Επανάληψη από το βήμα </a:t>
            </a:r>
            <a:r>
              <a:rPr lang="en-US" sz="1800" dirty="0">
                <a:effectLst/>
                <a:ea typeface="Calibri" panose="020F0502020204030204" pitchFamily="34" charset="0"/>
                <a:cs typeface="Times New Roman" panose="02020603050405020304" pitchFamily="18" charset="0"/>
              </a:rPr>
              <a:t>c</a:t>
            </a:r>
            <a:r>
              <a:rPr lang="el-GR" sz="1800" dirty="0">
                <a:effectLst/>
                <a:ea typeface="Calibri" panose="020F0502020204030204" pitchFamily="34" charset="0"/>
                <a:cs typeface="Times New Roman" panose="02020603050405020304" pitchFamily="18" charset="0"/>
              </a:rPr>
              <a:t>, έως ότου πληρούνται τα κριτήρια τερματισμού (</a:t>
            </a:r>
            <a:r>
              <a:rPr lang="el-GR" sz="1800" dirty="0">
                <a:ea typeface="Calibri" panose="020F0502020204030204" pitchFamily="34" charset="0"/>
                <a:cs typeface="Times New Roman" panose="02020603050405020304" pitchFamily="18" charset="0"/>
              </a:rPr>
              <a:t>πχ. </a:t>
            </a:r>
            <a:r>
              <a:rPr lang="el-GR" sz="1800" dirty="0">
                <a:effectLst/>
                <a:ea typeface="Calibri" panose="020F0502020204030204" pitchFamily="34" charset="0"/>
                <a:cs typeface="Times New Roman" panose="02020603050405020304" pitchFamily="18" charset="0"/>
              </a:rPr>
              <a:t>μέγιστος αριθμός γενεών</a:t>
            </a:r>
            <a:r>
              <a:rPr lang="en-US" sz="1800" dirty="0">
                <a:effectLst/>
                <a:ea typeface="Calibri" panose="020F0502020204030204" pitchFamily="34" charset="0"/>
                <a:cs typeface="Times New Roman" panose="02020603050405020304" pitchFamily="18" charset="0"/>
              </a:rPr>
              <a:t>).</a:t>
            </a:r>
            <a:endParaRPr lang="en-US" sz="1800" b="0" strike="noStrike" spc="-1" dirty="0"/>
          </a:p>
        </p:txBody>
      </p:sp>
    </p:spTree>
    <p:extLst>
      <p:ext uri="{BB962C8B-B14F-4D97-AF65-F5344CB8AC3E}">
        <p14:creationId xmlns:p14="http://schemas.microsoft.com/office/powerpoint/2010/main" val="4153176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endParaRPr lang="el-GR" sz="1800" b="0" strike="noStrike" spc="-1" dirty="0">
              <a:latin typeface="Arial"/>
            </a:endParaRPr>
          </a:p>
          <a:p>
            <a:pPr algn="just">
              <a:buNone/>
            </a:pPr>
            <a:endParaRPr lang="el-GR" sz="1800" spc="-1" dirty="0">
              <a:latin typeface="Arial"/>
            </a:endParaRPr>
          </a:p>
          <a:p>
            <a:pPr algn="just">
              <a:buNone/>
            </a:pPr>
            <a:r>
              <a:rPr lang="el-GR" sz="1800" b="0" strike="noStrike" spc="-1" dirty="0">
                <a:latin typeface="Arial"/>
              </a:rPr>
              <a:t>Η διαδικ</a:t>
            </a:r>
            <a:r>
              <a:rPr lang="el-GR" sz="1800" spc="-1" dirty="0">
                <a:latin typeface="Arial"/>
              </a:rPr>
              <a:t>ασία μπορεί να αναπαρασταθεί γραφικά ω</a:t>
            </a:r>
            <a:r>
              <a:rPr lang="el-GR"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ς εξής</a:t>
            </a:r>
            <a:r>
              <a:rPr lang="en-US" sz="1800" kern="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t>
            </a:r>
          </a:p>
          <a:p>
            <a:pPr algn="just">
              <a:buNone/>
            </a:pPr>
            <a:endParaRPr lang="en-US" sz="1800" b="0" strike="noStrike" spc="-1" dirty="0">
              <a:solidFill>
                <a:srgbClr val="000000"/>
              </a:solidFill>
              <a:latin typeface="Arial" panose="020B0604020202020204" pitchFamily="34" charset="0"/>
              <a:cs typeface="Times New Roman" panose="02020603050405020304" pitchFamily="18" charset="0"/>
            </a:endParaRPr>
          </a:p>
          <a:p>
            <a:pPr algn="just">
              <a:buNone/>
            </a:pPr>
            <a:endParaRPr lang="en-US" sz="1800" spc="-1" dirty="0">
              <a:solidFill>
                <a:srgbClr val="000000"/>
              </a:solidFill>
              <a:latin typeface="Arial" panose="020B0604020202020204" pitchFamily="34" charset="0"/>
              <a:cs typeface="Times New Roman" panose="02020603050405020304" pitchFamily="18" charset="0"/>
            </a:endParaRPr>
          </a:p>
          <a:p>
            <a:pPr algn="just">
              <a:buNone/>
            </a:pPr>
            <a:endParaRPr lang="en-US" sz="1800" b="0" strike="noStrike" spc="-1" dirty="0">
              <a:latin typeface="Arial"/>
            </a:endParaRPr>
          </a:p>
        </p:txBody>
      </p:sp>
      <p:pic>
        <p:nvPicPr>
          <p:cNvPr id="3" name="Picture 2">
            <a:extLst>
              <a:ext uri="{FF2B5EF4-FFF2-40B4-BE49-F238E27FC236}">
                <a16:creationId xmlns:a16="http://schemas.microsoft.com/office/drawing/2014/main" id="{7E733B3B-6531-439C-9259-A03D5DEB943A}"/>
              </a:ext>
            </a:extLst>
          </p:cNvPr>
          <p:cNvPicPr>
            <a:picLocks noChangeAspect="1"/>
          </p:cNvPicPr>
          <p:nvPr/>
        </p:nvPicPr>
        <p:blipFill>
          <a:blip r:embed="rId2"/>
          <a:stretch>
            <a:fillRect/>
          </a:stretch>
        </p:blipFill>
        <p:spPr>
          <a:xfrm>
            <a:off x="3439596" y="1844613"/>
            <a:ext cx="5312207" cy="3168774"/>
          </a:xfrm>
          <a:prstGeom prst="rect">
            <a:avLst/>
          </a:prstGeom>
        </p:spPr>
      </p:pic>
    </p:spTree>
    <p:extLst>
      <p:ext uri="{BB962C8B-B14F-4D97-AF65-F5344CB8AC3E}">
        <p14:creationId xmlns:p14="http://schemas.microsoft.com/office/powerpoint/2010/main" val="3944965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r>
              <a:rPr lang="el-GR" sz="3200" spc="-1" dirty="0">
                <a:latin typeface="Arial"/>
              </a:rPr>
              <a:t>Αποτελέσματα</a:t>
            </a:r>
            <a:endParaRPr lang="en-US" sz="3200" spc="-1" dirty="0">
              <a:latin typeface="Arial"/>
            </a:endParaRPr>
          </a:p>
          <a:p>
            <a:pPr algn="just">
              <a:buNone/>
            </a:pPr>
            <a:endParaRPr lang="en-US" sz="3200" spc="-1" dirty="0">
              <a:latin typeface="Arial"/>
            </a:endParaRPr>
          </a:p>
          <a:p>
            <a:pPr algn="just">
              <a:buNone/>
            </a:pPr>
            <a:endParaRPr lang="en-US" sz="3200" spc="-1" dirty="0">
              <a:latin typeface="Arial"/>
            </a:endParaRPr>
          </a:p>
          <a:p>
            <a:pPr algn="just">
              <a:buNone/>
            </a:pPr>
            <a:r>
              <a:rPr lang="el-GR" sz="1800" spc="-1" dirty="0">
                <a:latin typeface="Arial"/>
              </a:rPr>
              <a:t>Από του</a:t>
            </a:r>
            <a:r>
              <a:rPr lang="el-GR" sz="1800" dirty="0">
                <a:effectLst/>
                <a:ea typeface="Calibri" panose="020F0502020204030204" pitchFamily="34" charset="0"/>
                <a:cs typeface="Times New Roman" panose="02020603050405020304" pitchFamily="18" charset="0"/>
              </a:rPr>
              <a:t>ς 50 συνδυασμούς αλγορίθμων-κεραιών, έτρεξαν 20-25 (κάθε εκτέλεση αλγορίθμου διαρκούσε 6-7 μέρες για 6275 προσομοιώσεις). Οι καλύτερες επιδόσεις παρουσιάστηκαν στους παρακάτω συνδυασμούς</a:t>
            </a:r>
            <a:r>
              <a:rPr lang="en-US" sz="1800" dirty="0">
                <a:effectLst/>
                <a:ea typeface="Calibri" panose="020F0502020204030204" pitchFamily="34" charset="0"/>
                <a:cs typeface="Times New Roman" panose="02020603050405020304" pitchFamily="18" charset="0"/>
              </a:rPr>
              <a:t>:</a:t>
            </a:r>
            <a:endParaRPr lang="el-GR" sz="1800" dirty="0">
              <a:effectLst/>
              <a:ea typeface="Calibri" panose="020F0502020204030204" pitchFamily="34" charset="0"/>
              <a:cs typeface="Times New Roman" panose="02020603050405020304" pitchFamily="18" charset="0"/>
            </a:endParaRPr>
          </a:p>
          <a:p>
            <a:pPr algn="just">
              <a:buNone/>
            </a:pPr>
            <a:endParaRPr lang="el-GR" sz="1800" spc="-1" dirty="0">
              <a:latin typeface="Arial"/>
              <a:cs typeface="Times New Roman" panose="02020603050405020304" pitchFamily="18" charset="0"/>
            </a:endParaRPr>
          </a:p>
          <a:p>
            <a:pPr algn="just">
              <a:buNone/>
            </a:pPr>
            <a:endParaRPr lang="el-GR" sz="1800" spc="-1" dirty="0">
              <a:latin typeface="Arial"/>
              <a:cs typeface="Times New Roman" panose="02020603050405020304" pitchFamily="18" charset="0"/>
            </a:endParaRPr>
          </a:p>
          <a:p>
            <a:pPr algn="just">
              <a:buNone/>
            </a:pPr>
            <a:endParaRPr lang="el-GR" sz="1800" spc="-1" dirty="0">
              <a:latin typeface="Arial"/>
            </a:endParaRPr>
          </a:p>
          <a:p>
            <a:pPr marL="342900" marR="0" lvl="0" indent="-342900" algn="just">
              <a:lnSpc>
                <a:spcPct val="107000"/>
              </a:lnSpc>
              <a:spcBef>
                <a:spcPts val="0"/>
              </a:spcBef>
              <a:spcAft>
                <a:spcPts val="0"/>
              </a:spcAft>
              <a:buFont typeface="Symbol" panose="05050102010706020507" pitchFamily="18" charset="2"/>
              <a:buChar char=""/>
            </a:pPr>
            <a:r>
              <a:rPr lang="el-GR" sz="1800" dirty="0">
                <a:effectLst/>
                <a:ea typeface="Calibri" panose="020F0502020204030204" pitchFamily="34" charset="0"/>
                <a:cs typeface="Times New Roman" panose="02020603050405020304" pitchFamily="18" charset="0"/>
              </a:rPr>
              <a:t>Κεραία 1</a:t>
            </a:r>
            <a:r>
              <a:rPr lang="en-US" sz="1800" dirty="0">
                <a:effectLst/>
                <a:ea typeface="Calibri" panose="020F0502020204030204" pitchFamily="34" charset="0"/>
                <a:cs typeface="Times New Roman" panose="02020603050405020304" pitchFamily="18" charset="0"/>
              </a:rPr>
              <a:t>: SSA.</a:t>
            </a:r>
          </a:p>
          <a:p>
            <a:pPr marL="342900" marR="0" lvl="0" indent="-342900" algn="just">
              <a:lnSpc>
                <a:spcPct val="107000"/>
              </a:lnSpc>
              <a:spcBef>
                <a:spcPts val="0"/>
              </a:spcBef>
              <a:spcAft>
                <a:spcPts val="0"/>
              </a:spcAft>
              <a:buFont typeface="Symbol" panose="05050102010706020507" pitchFamily="18" charset="2"/>
              <a:buChar char=""/>
            </a:pPr>
            <a:r>
              <a:rPr lang="el-GR" sz="1800" dirty="0">
                <a:effectLst/>
                <a:ea typeface="Calibri" panose="020F0502020204030204" pitchFamily="34" charset="0"/>
                <a:cs typeface="Times New Roman" panose="02020603050405020304" pitchFamily="18" charset="0"/>
              </a:rPr>
              <a:t>Κεραία 2</a:t>
            </a:r>
            <a:r>
              <a:rPr lang="en-US" sz="1800" dirty="0">
                <a:effectLst/>
                <a:ea typeface="Calibri" panose="020F0502020204030204" pitchFamily="34" charset="0"/>
                <a:cs typeface="Times New Roman" panose="02020603050405020304" pitchFamily="18" charset="0"/>
              </a:rPr>
              <a:t>: GWO, SSA.</a:t>
            </a:r>
          </a:p>
          <a:p>
            <a:pPr marL="342900" marR="0" lvl="0" indent="-342900" algn="just">
              <a:lnSpc>
                <a:spcPct val="107000"/>
              </a:lnSpc>
              <a:spcBef>
                <a:spcPts val="0"/>
              </a:spcBef>
              <a:spcAft>
                <a:spcPts val="0"/>
              </a:spcAft>
              <a:buFont typeface="Symbol" panose="05050102010706020507" pitchFamily="18" charset="2"/>
              <a:buChar char=""/>
            </a:pPr>
            <a:r>
              <a:rPr lang="el-GR" sz="1800" dirty="0">
                <a:effectLst/>
                <a:ea typeface="Calibri" panose="020F0502020204030204" pitchFamily="34" charset="0"/>
                <a:cs typeface="Times New Roman" panose="02020603050405020304" pitchFamily="18" charset="0"/>
              </a:rPr>
              <a:t>Κεραία 3</a:t>
            </a:r>
            <a:r>
              <a:rPr lang="en-US" sz="1800" dirty="0">
                <a:effectLst/>
                <a:ea typeface="Calibri" panose="020F0502020204030204" pitchFamily="34" charset="0"/>
                <a:cs typeface="Times New Roman" panose="02020603050405020304" pitchFamily="18" charset="0"/>
              </a:rPr>
              <a:t>: SSA.</a:t>
            </a:r>
          </a:p>
          <a:p>
            <a:pPr marL="342900" marR="0" lvl="0" indent="-342900" algn="just">
              <a:lnSpc>
                <a:spcPct val="107000"/>
              </a:lnSpc>
              <a:spcBef>
                <a:spcPts val="0"/>
              </a:spcBef>
              <a:spcAft>
                <a:spcPts val="800"/>
              </a:spcAft>
              <a:buFont typeface="Symbol" panose="05050102010706020507" pitchFamily="18" charset="2"/>
              <a:buChar char=""/>
            </a:pPr>
            <a:r>
              <a:rPr lang="el-GR" sz="1800" dirty="0">
                <a:effectLst/>
                <a:ea typeface="Calibri" panose="020F0502020204030204" pitchFamily="34" charset="0"/>
                <a:cs typeface="Times New Roman" panose="02020603050405020304" pitchFamily="18" charset="0"/>
              </a:rPr>
              <a:t>Κεραία 5</a:t>
            </a:r>
            <a:r>
              <a:rPr lang="en-US" sz="1800" dirty="0">
                <a:effectLst/>
                <a:ea typeface="Calibri" panose="020F0502020204030204" pitchFamily="34" charset="0"/>
                <a:cs typeface="Times New Roman" panose="02020603050405020304" pitchFamily="18" charset="0"/>
              </a:rPr>
              <a:t>: SSA.</a:t>
            </a:r>
          </a:p>
          <a:p>
            <a:pPr marL="342900" marR="0" lvl="0" indent="-342900" algn="just">
              <a:lnSpc>
                <a:spcPct val="107000"/>
              </a:lnSpc>
              <a:spcBef>
                <a:spcPts val="0"/>
              </a:spcBef>
              <a:spcAft>
                <a:spcPts val="800"/>
              </a:spcAft>
              <a:buFont typeface="Symbol" panose="05050102010706020507" pitchFamily="18" charset="2"/>
              <a:buChar char=""/>
            </a:pPr>
            <a:endParaRPr lang="en-US" sz="1800" dirty="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l-GR" sz="1800" dirty="0">
                <a:ea typeface="Calibri" panose="020F0502020204030204" pitchFamily="34" charset="0"/>
                <a:cs typeface="Times New Roman" panose="02020603050405020304" pitchFamily="18" charset="0"/>
              </a:rPr>
              <a:t>Οι υπόλοιποι συνδυασμοί δεν έδωσαν ικανοποιητικά αποτελέσματα.</a:t>
            </a:r>
            <a:endParaRPr lang="en-US" sz="1800" dirty="0">
              <a:effectLst/>
              <a:ea typeface="Calibri" panose="020F0502020204030204" pitchFamily="34" charset="0"/>
              <a:cs typeface="Times New Roman" panose="02020603050405020304" pitchFamily="18" charset="0"/>
            </a:endParaRPr>
          </a:p>
          <a:p>
            <a:pPr algn="just">
              <a:buNone/>
            </a:pPr>
            <a:endParaRPr lang="el-GR" sz="3200" b="0" strike="noStrike" spc="-1" dirty="0">
              <a:latin typeface="Arial"/>
            </a:endParaRPr>
          </a:p>
          <a:p>
            <a:pPr algn="just">
              <a:buNone/>
            </a:pPr>
            <a:endParaRPr lang="el-GR" sz="3200" spc="-1" dirty="0">
              <a:latin typeface="Arial"/>
            </a:endParaRPr>
          </a:p>
        </p:txBody>
      </p:sp>
    </p:spTree>
    <p:extLst>
      <p:ext uri="{BB962C8B-B14F-4D97-AF65-F5344CB8AC3E}">
        <p14:creationId xmlns:p14="http://schemas.microsoft.com/office/powerpoint/2010/main" val="2127073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marL="285750" indent="-285750" algn="just">
              <a:buFont typeface="Arial" panose="020B0604020202020204" pitchFamily="34" charset="0"/>
              <a:buChar char="•"/>
            </a:pPr>
            <a:r>
              <a:rPr lang="el-GR" sz="1800" b="0" strike="noStrike" spc="-1" dirty="0">
                <a:latin typeface="Arial"/>
              </a:rPr>
              <a:t>Κεραία 1</a:t>
            </a:r>
            <a:r>
              <a:rPr lang="en-US" sz="1800" b="0" strike="noStrike" spc="-1" dirty="0">
                <a:latin typeface="Arial"/>
              </a:rPr>
              <a:t>:</a:t>
            </a:r>
          </a:p>
          <a:p>
            <a:pPr marL="285750" indent="-285750" algn="just">
              <a:buFont typeface="Arial" panose="020B0604020202020204" pitchFamily="34" charset="0"/>
              <a:buChar char="•"/>
            </a:pPr>
            <a:endParaRPr lang="en-US" sz="1800" spc="-1" dirty="0">
              <a:latin typeface="Arial"/>
            </a:endParaRPr>
          </a:p>
          <a:p>
            <a:pPr algn="just"/>
            <a:endParaRPr lang="en-US" sz="1800" b="0" strike="noStrike" spc="-1" dirty="0">
              <a:latin typeface="Arial"/>
            </a:endParaRPr>
          </a:p>
        </p:txBody>
      </p:sp>
      <p:pic>
        <p:nvPicPr>
          <p:cNvPr id="3" name="Picture 2">
            <a:extLst>
              <a:ext uri="{FF2B5EF4-FFF2-40B4-BE49-F238E27FC236}">
                <a16:creationId xmlns:a16="http://schemas.microsoft.com/office/drawing/2014/main" id="{16A1707B-515B-4A09-938A-821FF4E01CB9}"/>
              </a:ext>
            </a:extLst>
          </p:cNvPr>
          <p:cNvPicPr>
            <a:picLocks noChangeAspect="1"/>
          </p:cNvPicPr>
          <p:nvPr/>
        </p:nvPicPr>
        <p:blipFill>
          <a:blip r:embed="rId2"/>
          <a:stretch>
            <a:fillRect/>
          </a:stretch>
        </p:blipFill>
        <p:spPr>
          <a:xfrm>
            <a:off x="3489535" y="1600560"/>
            <a:ext cx="6411541" cy="3592002"/>
          </a:xfrm>
          <a:prstGeom prst="rect">
            <a:avLst/>
          </a:prstGeom>
        </p:spPr>
      </p:pic>
    </p:spTree>
    <p:extLst>
      <p:ext uri="{BB962C8B-B14F-4D97-AF65-F5344CB8AC3E}">
        <p14:creationId xmlns:p14="http://schemas.microsoft.com/office/powerpoint/2010/main" val="2265512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1524180" y="-1193580"/>
            <a:ext cx="9143640" cy="2387160"/>
          </a:xfrm>
          <a:prstGeom prst="rect">
            <a:avLst/>
          </a:prstGeom>
          <a:noFill/>
          <a:ln w="0">
            <a:noFill/>
          </a:ln>
        </p:spPr>
        <p:txBody>
          <a:bodyPr anchor="b">
            <a:noAutofit/>
          </a:bodyPr>
          <a:lstStyle/>
          <a:p>
            <a:r>
              <a:rPr lang="en-US" sz="3200" b="1" spc="-1" dirty="0">
                <a:solidFill>
                  <a:srgbClr val="000000"/>
                </a:solidFill>
              </a:rPr>
              <a:t>Bio-Geography Based Algorithm</a:t>
            </a:r>
            <a:r>
              <a:rPr lang="el-GR" sz="3200" b="1" spc="-1" dirty="0">
                <a:solidFill>
                  <a:srgbClr val="000000"/>
                </a:solidFill>
              </a:rPr>
              <a:t> </a:t>
            </a:r>
            <a:r>
              <a:rPr lang="el-GR" sz="2000" b="1" spc="-1" dirty="0">
                <a:solidFill>
                  <a:srgbClr val="000000"/>
                </a:solidFill>
              </a:rPr>
              <a:t>[1]</a:t>
            </a:r>
            <a:endParaRPr lang="en-US" sz="3200" b="1" strike="noStrike" spc="-1" dirty="0">
              <a:solidFill>
                <a:srgbClr val="000000"/>
              </a:solidFill>
            </a:endParaRPr>
          </a:p>
        </p:txBody>
      </p:sp>
      <p:sp>
        <p:nvSpPr>
          <p:cNvPr id="53" name="PlaceHolder 2"/>
          <p:cNvSpPr>
            <a:spLocks noGrp="1"/>
          </p:cNvSpPr>
          <p:nvPr>
            <p:ph type="subTitle"/>
          </p:nvPr>
        </p:nvSpPr>
        <p:spPr>
          <a:xfrm>
            <a:off x="1391358" y="1773720"/>
            <a:ext cx="9143640" cy="4507810"/>
          </a:xfrm>
          <a:prstGeom prst="rect">
            <a:avLst/>
          </a:prstGeom>
          <a:noFill/>
          <a:ln w="0">
            <a:noFill/>
          </a:ln>
        </p:spPr>
        <p:txBody>
          <a:bodyPr anchor="t">
            <a:noAutofit/>
          </a:bodyPr>
          <a:lstStyle/>
          <a:p>
            <a:pPr algn="just">
              <a:buNone/>
            </a:pPr>
            <a:r>
              <a:rPr lang="en-US" sz="1800" spc="-1" dirty="0">
                <a:latin typeface="Arial"/>
              </a:rPr>
              <a:t>	</a:t>
            </a:r>
            <a:r>
              <a:rPr lang="el-GR" sz="1800" spc="-1" dirty="0">
                <a:latin typeface="Arial"/>
              </a:rPr>
              <a:t>Βασίζεται στη μετανάστευση διαφόρων ειδών ζώων από ένα νησί σε ένα άλλο (νησί=απομονωμένο περιβάλλον).</a:t>
            </a:r>
            <a:r>
              <a:rPr lang="en-US" sz="1800" spc="-1" dirty="0">
                <a:latin typeface="Arial"/>
              </a:rPr>
              <a:t> </a:t>
            </a:r>
            <a:r>
              <a:rPr lang="el-GR" sz="1800" spc="-1" dirty="0">
                <a:latin typeface="Arial"/>
              </a:rPr>
              <a:t>Χρησιμοποιείται ο δείκτη</a:t>
            </a:r>
            <a:r>
              <a:rPr lang="el-GR" sz="1800" kern="1200" dirty="0">
                <a:solidFill>
                  <a:srgbClr val="000000"/>
                </a:solidFill>
                <a:effectLst/>
                <a:ea typeface="DejaVu Sans" panose="020B0603030804020204" pitchFamily="34" charset="0"/>
                <a:cs typeface="Calibri" panose="020F0502020204030204" pitchFamily="34" charset="0"/>
              </a:rPr>
              <a:t>ς</a:t>
            </a:r>
            <a:r>
              <a:rPr lang="en-US" sz="1800" kern="1200" dirty="0">
                <a:solidFill>
                  <a:srgbClr val="000000"/>
                </a:solidFill>
                <a:effectLst/>
                <a:ea typeface="DejaVu Sans" panose="020B0603030804020204" pitchFamily="34" charset="0"/>
                <a:cs typeface="Calibri" panose="020F0502020204030204" pitchFamily="34" charset="0"/>
              </a:rPr>
              <a:t> </a:t>
            </a:r>
            <a:r>
              <a:rPr lang="el-GR" sz="1800" kern="1200" dirty="0">
                <a:solidFill>
                  <a:srgbClr val="000000"/>
                </a:solidFill>
                <a:effectLst/>
                <a:ea typeface="DejaVu Sans" panose="020B0603030804020204" pitchFamily="34" charset="0"/>
                <a:cs typeface="Calibri" panose="020F0502020204030204" pitchFamily="34" charset="0"/>
              </a:rPr>
              <a:t>καταλληλότητας περιβάλλοντος </a:t>
            </a:r>
            <a:r>
              <a:rPr lang="en-US" sz="1800" i="1" dirty="0">
                <a:solidFill>
                  <a:srgbClr val="000000"/>
                </a:solidFill>
                <a:ea typeface="DejaVu Sans" panose="020B0603030804020204" pitchFamily="34" charset="0"/>
                <a:cs typeface="Calibri" panose="020F0502020204030204" pitchFamily="34" charset="0"/>
              </a:rPr>
              <a:t>HSI </a:t>
            </a:r>
            <a:r>
              <a:rPr lang="en-US" sz="1800" dirty="0">
                <a:solidFill>
                  <a:srgbClr val="000000"/>
                </a:solidFill>
                <a:ea typeface="DejaVu Sans" panose="020B0603030804020204" pitchFamily="34" charset="0"/>
                <a:cs typeface="Calibri" panose="020F0502020204030204" pitchFamily="34" charset="0"/>
              </a:rPr>
              <a:t>(Habitat Suitability Index)</a:t>
            </a:r>
            <a:r>
              <a:rPr lang="el-GR" sz="1800" dirty="0">
                <a:solidFill>
                  <a:srgbClr val="000000"/>
                </a:solidFill>
                <a:ea typeface="DejaVu Sans" panose="020B0603030804020204" pitchFamily="34" charset="0"/>
                <a:cs typeface="Calibri" panose="020F0502020204030204" pitchFamily="34" charset="0"/>
              </a:rPr>
              <a:t>, ο οποίο</a:t>
            </a:r>
            <a:r>
              <a:rPr lang="el-GR" sz="1800" kern="1200" dirty="0">
                <a:solidFill>
                  <a:srgbClr val="000000"/>
                </a:solidFill>
                <a:effectLst/>
                <a:ea typeface="DejaVu Sans" panose="020B0603030804020204" pitchFamily="34" charset="0"/>
                <a:cs typeface="Calibri" panose="020F0502020204030204" pitchFamily="34" charset="0"/>
              </a:rPr>
              <a:t>ς επηρεάζεται από διάφορους παράγοντες</a:t>
            </a:r>
            <a:r>
              <a:rPr lang="en-US" sz="1800" i="1" kern="1200" dirty="0">
                <a:solidFill>
                  <a:srgbClr val="000000"/>
                </a:solidFill>
                <a:effectLst/>
                <a:ea typeface="DejaVu Sans" panose="020B0603030804020204" pitchFamily="34" charset="0"/>
                <a:cs typeface="Calibri" panose="020F0502020204030204" pitchFamily="34" charset="0"/>
              </a:rPr>
              <a:t>, </a:t>
            </a:r>
            <a:r>
              <a:rPr lang="el-GR" sz="1800" dirty="0">
                <a:solidFill>
                  <a:srgbClr val="000000"/>
                </a:solidFill>
                <a:ea typeface="DejaVu Sans" panose="020B0603030804020204" pitchFamily="34" charset="0"/>
                <a:cs typeface="Calibri" panose="020F0502020204030204" pitchFamily="34" charset="0"/>
              </a:rPr>
              <a:t>όπω</a:t>
            </a:r>
            <a:r>
              <a:rPr lang="el-GR" sz="1800" kern="1200" dirty="0">
                <a:solidFill>
                  <a:srgbClr val="000000"/>
                </a:solidFill>
                <a:effectLst/>
                <a:ea typeface="DejaVu Sans" panose="020B0603030804020204" pitchFamily="34" charset="0"/>
                <a:cs typeface="Calibri" panose="020F0502020204030204" pitchFamily="34" charset="0"/>
              </a:rPr>
              <a:t>ς</a:t>
            </a:r>
            <a:r>
              <a:rPr lang="el-GR" sz="1800" dirty="0">
                <a:solidFill>
                  <a:srgbClr val="000000"/>
                </a:solidFill>
                <a:ea typeface="DejaVu Sans" panose="020B0603030804020204" pitchFamily="34" charset="0"/>
                <a:cs typeface="Calibri" panose="020F0502020204030204" pitchFamily="34" charset="0"/>
              </a:rPr>
              <a:t> η βροχή, η θερμοκρασία και η ποικιλία βλάστηση</a:t>
            </a:r>
            <a:r>
              <a:rPr lang="el-GR" sz="1800" kern="1200" dirty="0">
                <a:solidFill>
                  <a:srgbClr val="000000"/>
                </a:solidFill>
                <a:effectLst/>
                <a:ea typeface="DejaVu Sans" panose="020B0603030804020204" pitchFamily="34" charset="0"/>
                <a:cs typeface="Calibri" panose="020F0502020204030204" pitchFamily="34" charset="0"/>
              </a:rPr>
              <a:t>ς.</a:t>
            </a:r>
            <a:endParaRPr lang="en-US" sz="1800" kern="1200" dirty="0">
              <a:solidFill>
                <a:srgbClr val="000000"/>
              </a:solidFill>
              <a:effectLst/>
              <a:ea typeface="DejaVu Sans" panose="020B0603030804020204" pitchFamily="34" charset="0"/>
              <a:cs typeface="Calibri" panose="020F0502020204030204" pitchFamily="34" charset="0"/>
            </a:endParaRPr>
          </a:p>
          <a:p>
            <a:pPr algn="just">
              <a:buNone/>
            </a:pPr>
            <a:endParaRPr lang="en-US" sz="1800" b="0" strike="noStrike" spc="-1" dirty="0">
              <a:solidFill>
                <a:srgbClr val="000000"/>
              </a:solidFill>
              <a:ea typeface="DejaVu Sans" panose="020B0603030804020204" pitchFamily="34" charset="0"/>
              <a:cs typeface="Calibri" panose="020F0502020204030204" pitchFamily="34" charset="0"/>
            </a:endParaRPr>
          </a:p>
          <a:p>
            <a:pPr algn="just" defTabSz="457200">
              <a:buNone/>
            </a:pPr>
            <a:r>
              <a:rPr lang="en-US" sz="1800" spc="-1" dirty="0">
                <a:solidFill>
                  <a:srgbClr val="000000"/>
                </a:solidFill>
                <a:ea typeface="DejaVu Sans" panose="020B0603030804020204" pitchFamily="34" charset="0"/>
                <a:cs typeface="Calibri" panose="020F0502020204030204" pitchFamily="34" charset="0"/>
              </a:rPr>
              <a:t>	</a:t>
            </a:r>
            <a:r>
              <a:rPr lang="el-GR" sz="1800" spc="-1" dirty="0">
                <a:solidFill>
                  <a:srgbClr val="000000"/>
                </a:solidFill>
                <a:ea typeface="DejaVu Sans" panose="020B0603030804020204" pitchFamily="34" charset="0"/>
                <a:cs typeface="Calibri" panose="020F0502020204030204" pitchFamily="34" charset="0"/>
              </a:rPr>
              <a:t>Περιβάλλοντα με υψηλό </a:t>
            </a:r>
            <a:r>
              <a:rPr lang="en-US" sz="1800" i="1" spc="-1" dirty="0">
                <a:solidFill>
                  <a:srgbClr val="000000"/>
                </a:solidFill>
                <a:ea typeface="DejaVu Sans" panose="020B0603030804020204" pitchFamily="34" charset="0"/>
                <a:cs typeface="Calibri" panose="020F0502020204030204" pitchFamily="34" charset="0"/>
              </a:rPr>
              <a:t>HSI</a:t>
            </a:r>
            <a:r>
              <a:rPr lang="en-US" sz="1800" spc="-1" dirty="0">
                <a:solidFill>
                  <a:srgbClr val="000000"/>
                </a:solidFill>
                <a:ea typeface="DejaVu Sans" panose="020B0603030804020204" pitchFamily="34" charset="0"/>
                <a:cs typeface="Calibri" panose="020F0502020204030204" pitchFamily="34" charset="0"/>
              </a:rPr>
              <a:t> </a:t>
            </a:r>
            <a:r>
              <a:rPr lang="el-GR" sz="1800" spc="-1" dirty="0">
                <a:solidFill>
                  <a:srgbClr val="000000"/>
                </a:solidFill>
                <a:ea typeface="DejaVu Sans" panose="020B0603030804020204" pitchFamily="34" charset="0"/>
                <a:cs typeface="Calibri" panose="020F0502020204030204" pitchFamily="34" charset="0"/>
              </a:rPr>
              <a:t>έχουν μεγάλου</a:t>
            </a:r>
            <a:r>
              <a:rPr lang="el-GR" sz="1800" kern="1200" dirty="0">
                <a:solidFill>
                  <a:srgbClr val="000000"/>
                </a:solidFill>
                <a:effectLst/>
                <a:ea typeface="DejaVu Sans" panose="020B0603030804020204" pitchFamily="34" charset="0"/>
                <a:cs typeface="Calibri" panose="020F0502020204030204" pitchFamily="34" charset="0"/>
              </a:rPr>
              <a:t>ς</a:t>
            </a:r>
            <a:r>
              <a:rPr lang="el-GR" sz="1800" kern="1200" spc="-1" dirty="0">
                <a:solidFill>
                  <a:srgbClr val="000000"/>
                </a:solidFill>
                <a:effectLst/>
                <a:ea typeface="DejaVu Sans" panose="020B0603030804020204" pitchFamily="34" charset="0"/>
                <a:cs typeface="Calibri" panose="020F0502020204030204" pitchFamily="34" charset="0"/>
              </a:rPr>
              <a:t> πληθυσμού</a:t>
            </a:r>
            <a:r>
              <a:rPr lang="el-GR" sz="1800" kern="1200" dirty="0">
                <a:solidFill>
                  <a:srgbClr val="000000"/>
                </a:solidFill>
                <a:effectLst/>
                <a:ea typeface="DejaVu Sans" panose="020B0603030804020204" pitchFamily="34" charset="0"/>
                <a:cs typeface="Calibri" panose="020F0502020204030204" pitchFamily="34" charset="0"/>
              </a:rPr>
              <a:t>ς</a:t>
            </a:r>
            <a:r>
              <a:rPr lang="el-GR" sz="1800" kern="1200" spc="-1" dirty="0">
                <a:solidFill>
                  <a:srgbClr val="000000"/>
                </a:solidFill>
                <a:effectLst/>
                <a:ea typeface="DejaVu Sans" panose="020B0603030804020204" pitchFamily="34" charset="0"/>
                <a:cs typeface="Calibri" panose="020F0502020204030204" pitchFamily="34" charset="0"/>
              </a:rPr>
              <a:t> (κο</a:t>
            </a:r>
            <a:r>
              <a:rPr lang="el-GR" sz="1800" spc="-1" dirty="0">
                <a:solidFill>
                  <a:srgbClr val="000000"/>
                </a:solidFill>
                <a:ea typeface="DejaVu Sans" panose="020B0603030804020204" pitchFamily="34" charset="0"/>
                <a:cs typeface="Calibri" panose="020F0502020204030204" pitchFamily="34" charset="0"/>
              </a:rPr>
              <a:t>ρεσμό</a:t>
            </a:r>
            <a:r>
              <a:rPr lang="el-GR" sz="1800" kern="1200" dirty="0">
                <a:solidFill>
                  <a:srgbClr val="000000"/>
                </a:solidFill>
                <a:effectLst/>
                <a:ea typeface="DejaVu Sans" panose="020B0603030804020204" pitchFamily="34" charset="0"/>
                <a:cs typeface="Calibri" panose="020F0502020204030204" pitchFamily="34" charset="0"/>
              </a:rPr>
              <a:t>ς</a:t>
            </a:r>
            <a:r>
              <a:rPr lang="en-US" sz="1800" kern="1200" spc="-1" dirty="0">
                <a:solidFill>
                  <a:srgbClr val="000000"/>
                </a:solidFill>
                <a:effectLst/>
                <a:ea typeface="DejaVu Sans" panose="020B0603030804020204" pitchFamily="34" charset="0"/>
                <a:cs typeface="Calibri" panose="020F0502020204030204" pitchFamily="34" charset="0"/>
              </a:rPr>
              <a:t> </a:t>
            </a:r>
            <a:r>
              <a:rPr lang="el-GR" sz="1800" spc="-1" dirty="0">
                <a:solidFill>
                  <a:srgbClr val="000000"/>
                </a:solidFill>
                <a:ea typeface="DejaVu Sans" panose="020B0603030804020204" pitchFamily="34" charset="0"/>
                <a:cs typeface="Calibri" panose="020F0502020204030204" pitchFamily="34" charset="0"/>
              </a:rPr>
              <a:t>και μεγάλη μετανάστευση από αυτά</a:t>
            </a:r>
            <a:r>
              <a:rPr lang="en-US" sz="1800" spc="-1" dirty="0">
                <a:solidFill>
                  <a:srgbClr val="000000"/>
                </a:solidFill>
                <a:ea typeface="DejaVu Sans" panose="020B0603030804020204" pitchFamily="34" charset="0"/>
                <a:cs typeface="Calibri" panose="020F0502020204030204" pitchFamily="34" charset="0"/>
              </a:rPr>
              <a:t>)</a:t>
            </a:r>
            <a:r>
              <a:rPr lang="el-GR" sz="1800" spc="-1" dirty="0">
                <a:solidFill>
                  <a:srgbClr val="000000"/>
                </a:solidFill>
                <a:ea typeface="DejaVu Sans" panose="020B0603030804020204" pitchFamily="34" charset="0"/>
                <a:cs typeface="Calibri" panose="020F0502020204030204" pitchFamily="34" charset="0"/>
              </a:rPr>
              <a:t>. Περιβάλλοντα με χαμηλό </a:t>
            </a:r>
            <a:r>
              <a:rPr lang="en-US" sz="1800" i="1" spc="-1" dirty="0">
                <a:solidFill>
                  <a:srgbClr val="000000"/>
                </a:solidFill>
                <a:ea typeface="DejaVu Sans" panose="020B0603030804020204" pitchFamily="34" charset="0"/>
                <a:cs typeface="Calibri" panose="020F0502020204030204" pitchFamily="34" charset="0"/>
              </a:rPr>
              <a:t>HSI </a:t>
            </a:r>
            <a:r>
              <a:rPr lang="el-GR" sz="1800" spc="-1" dirty="0">
                <a:solidFill>
                  <a:srgbClr val="000000"/>
                </a:solidFill>
                <a:ea typeface="DejaVu Sans" panose="020B0603030804020204" pitchFamily="34" charset="0"/>
                <a:cs typeface="Calibri" panose="020F0502020204030204" pitchFamily="34" charset="0"/>
              </a:rPr>
              <a:t>παρουσιάζουν μεγάλη εισαγωγή πληθυσμών (αύξηση βιοποικιλότητα</a:t>
            </a:r>
            <a:r>
              <a:rPr lang="el-GR" sz="1800" kern="1200" dirty="0">
                <a:solidFill>
                  <a:srgbClr val="000000"/>
                </a:solidFill>
                <a:effectLst/>
                <a:ea typeface="DejaVu Sans" panose="020B0603030804020204" pitchFamily="34" charset="0"/>
                <a:cs typeface="Calibri" panose="020F0502020204030204" pitchFamily="34" charset="0"/>
              </a:rPr>
              <a:t>ς-&gt;αύξηση του </a:t>
            </a:r>
            <a:r>
              <a:rPr lang="en-US" sz="1800" i="1" kern="1200" dirty="0">
                <a:solidFill>
                  <a:srgbClr val="000000"/>
                </a:solidFill>
                <a:effectLst/>
                <a:ea typeface="DejaVu Sans" panose="020B0603030804020204" pitchFamily="34" charset="0"/>
                <a:cs typeface="Calibri" panose="020F0502020204030204" pitchFamily="34" charset="0"/>
              </a:rPr>
              <a:t>HSI). </a:t>
            </a:r>
            <a:r>
              <a:rPr lang="el-GR" sz="1800" kern="1200" dirty="0">
                <a:solidFill>
                  <a:srgbClr val="000000"/>
                </a:solidFill>
                <a:effectLst/>
                <a:ea typeface="DejaVu Sans" panose="020B0603030804020204" pitchFamily="34" charset="0"/>
                <a:cs typeface="Calibri" panose="020F0502020204030204" pitchFamily="34" charset="0"/>
              </a:rPr>
              <a:t>Παραμονή του </a:t>
            </a:r>
            <a:r>
              <a:rPr lang="en-US" sz="1800" i="1" kern="1200" dirty="0">
                <a:solidFill>
                  <a:srgbClr val="000000"/>
                </a:solidFill>
                <a:effectLst/>
                <a:ea typeface="DejaVu Sans" panose="020B0603030804020204" pitchFamily="34" charset="0"/>
                <a:cs typeface="Calibri" panose="020F0502020204030204" pitchFamily="34" charset="0"/>
              </a:rPr>
              <a:t>HSI</a:t>
            </a:r>
            <a:r>
              <a:rPr lang="el-GR" sz="1800" i="1" kern="1200" dirty="0">
                <a:solidFill>
                  <a:srgbClr val="000000"/>
                </a:solidFill>
                <a:effectLst/>
                <a:ea typeface="DejaVu Sans" panose="020B0603030804020204" pitchFamily="34" charset="0"/>
                <a:cs typeface="Calibri" panose="020F0502020204030204" pitchFamily="34" charset="0"/>
              </a:rPr>
              <a:t> </a:t>
            </a:r>
            <a:r>
              <a:rPr lang="el-GR" sz="1800" kern="1200" dirty="0">
                <a:solidFill>
                  <a:srgbClr val="000000"/>
                </a:solidFill>
                <a:effectLst/>
                <a:ea typeface="DejaVu Sans" panose="020B0603030804020204" pitchFamily="34" charset="0"/>
                <a:cs typeface="Calibri" panose="020F0502020204030204" pitchFamily="34" charset="0"/>
              </a:rPr>
              <a:t>σε χαμηλά επίπεδα μπορεί να οδηγήσει σε εξαφάνιση ειδών (-&gt;αύξηση του διαθέσιμου χώρου).</a:t>
            </a:r>
            <a:endParaRPr lang="en-US" sz="1800" kern="1200" dirty="0">
              <a:solidFill>
                <a:srgbClr val="000000"/>
              </a:solidFill>
              <a:effectLst/>
              <a:ea typeface="DejaVu Sans" panose="020B0603030804020204" pitchFamily="34" charset="0"/>
              <a:cs typeface="Calibri" panose="020F0502020204030204" pitchFamily="34" charset="0"/>
            </a:endParaRPr>
          </a:p>
          <a:p>
            <a:pPr algn="just" defTabSz="457200">
              <a:buNone/>
            </a:pPr>
            <a:endParaRPr lang="en-US" sz="1800" dirty="0">
              <a:solidFill>
                <a:srgbClr val="000000"/>
              </a:solidFill>
              <a:ea typeface="DejaVu Sans" panose="020B0603030804020204" pitchFamily="34" charset="0"/>
              <a:cs typeface="Calibri" panose="020F0502020204030204" pitchFamily="34" charset="0"/>
            </a:endParaRPr>
          </a:p>
          <a:p>
            <a:pPr algn="just" defTabSz="457200">
              <a:buNone/>
            </a:pPr>
            <a:r>
              <a:rPr lang="en-US" sz="1800" kern="1200" dirty="0">
                <a:solidFill>
                  <a:srgbClr val="000000"/>
                </a:solidFill>
                <a:effectLst/>
                <a:ea typeface="DejaVu Sans" panose="020B0603030804020204" pitchFamily="34" charset="0"/>
                <a:cs typeface="Calibri" panose="020F0502020204030204" pitchFamily="34" charset="0"/>
              </a:rPr>
              <a:t>	</a:t>
            </a:r>
            <a:r>
              <a:rPr lang="el-GR" sz="1800" kern="1200" dirty="0">
                <a:solidFill>
                  <a:srgbClr val="000000"/>
                </a:solidFill>
                <a:effectLst/>
                <a:ea typeface="DejaVu Sans" panose="020B0603030804020204" pitchFamily="34" charset="0"/>
                <a:cs typeface="Calibri" panose="020F0502020204030204" pitchFamily="34" charset="0"/>
              </a:rPr>
              <a:t>Επιθυμητές είναι οι λύσεις με υψηλό </a:t>
            </a:r>
            <a:r>
              <a:rPr lang="en-US" sz="1800" i="1" kern="1200" dirty="0">
                <a:solidFill>
                  <a:srgbClr val="000000"/>
                </a:solidFill>
                <a:effectLst/>
                <a:ea typeface="DejaVu Sans" panose="020B0603030804020204" pitchFamily="34" charset="0"/>
                <a:cs typeface="Calibri" panose="020F0502020204030204" pitchFamily="34" charset="0"/>
              </a:rPr>
              <a:t>HSI</a:t>
            </a:r>
            <a:r>
              <a:rPr lang="el-GR" sz="1800" i="1" kern="1200" dirty="0">
                <a:solidFill>
                  <a:srgbClr val="000000"/>
                </a:solidFill>
                <a:effectLst/>
                <a:ea typeface="DejaVu Sans" panose="020B0603030804020204" pitchFamily="34" charset="0"/>
                <a:cs typeface="Calibri" panose="020F0502020204030204" pitchFamily="34" charset="0"/>
              </a:rPr>
              <a:t>, </a:t>
            </a:r>
            <a:r>
              <a:rPr lang="el-GR" sz="1800" kern="1200" dirty="0">
                <a:solidFill>
                  <a:srgbClr val="000000"/>
                </a:solidFill>
                <a:effectLst/>
                <a:ea typeface="DejaVu Sans" panose="020B0603030804020204" pitchFamily="34" charset="0"/>
                <a:cs typeface="Calibri" panose="020F0502020204030204" pitchFamily="34" charset="0"/>
              </a:rPr>
              <a:t>οι οποίες μπορούν να δανείσουν στοιχεία (χωρίς να μειώνεται η ποιότητα τους) σε λύσεις με χαμηλό </a:t>
            </a:r>
            <a:r>
              <a:rPr lang="en-US" sz="1800" i="1" kern="1200" dirty="0">
                <a:solidFill>
                  <a:srgbClr val="000000"/>
                </a:solidFill>
                <a:effectLst/>
                <a:ea typeface="DejaVu Sans" panose="020B0603030804020204" pitchFamily="34" charset="0"/>
                <a:cs typeface="Calibri" panose="020F0502020204030204" pitchFamily="34" charset="0"/>
              </a:rPr>
              <a:t>HSI</a:t>
            </a:r>
            <a:r>
              <a:rPr lang="en-US" sz="1800" kern="1200" dirty="0">
                <a:solidFill>
                  <a:srgbClr val="000000"/>
                </a:solidFill>
                <a:effectLst/>
                <a:ea typeface="DejaVu Sans" panose="020B0603030804020204" pitchFamily="34" charset="0"/>
                <a:cs typeface="Calibri" panose="020F0502020204030204" pitchFamily="34" charset="0"/>
              </a:rPr>
              <a:t>.</a:t>
            </a:r>
            <a:endParaRPr lang="el-GR" sz="1800" kern="1200" dirty="0">
              <a:solidFill>
                <a:srgbClr val="000000"/>
              </a:solidFill>
              <a:effectLst/>
              <a:ea typeface="DejaVu Sans" panose="020B0603030804020204" pitchFamily="34" charset="0"/>
              <a:cs typeface="Calibri" panose="020F0502020204030204" pitchFamily="34" charset="0"/>
            </a:endParaRPr>
          </a:p>
          <a:p>
            <a:pPr algn="just" defTabSz="457200">
              <a:buNone/>
            </a:pPr>
            <a:endParaRPr lang="el-GR" sz="1800" dirty="0">
              <a:solidFill>
                <a:srgbClr val="000000"/>
              </a:solidFill>
              <a:ea typeface="DejaVu Sans" panose="020B0603030804020204" pitchFamily="34" charset="0"/>
              <a:cs typeface="Calibri" panose="020F0502020204030204" pitchFamily="34" charset="0"/>
            </a:endParaRPr>
          </a:p>
          <a:p>
            <a:pPr algn="just" defTabSz="457200">
              <a:buNone/>
            </a:pPr>
            <a:endParaRPr lang="el-GR" sz="1800" kern="1200" dirty="0">
              <a:solidFill>
                <a:srgbClr val="000000"/>
              </a:solidFill>
              <a:effectLst/>
              <a:ea typeface="DejaVu Sans" panose="020B0603030804020204" pitchFamily="34" charset="0"/>
              <a:cs typeface="Calibri" panose="020F0502020204030204" pitchFamily="34" charset="0"/>
            </a:endParaRPr>
          </a:p>
          <a:p>
            <a:pPr algn="just">
              <a:buNone/>
            </a:pPr>
            <a:endParaRPr lang="en-US" sz="1800" b="0" strike="noStrike" spc="-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BC16413-DBCE-4792-919E-2D726D020383}"/>
              </a:ext>
            </a:extLst>
          </p:cNvPr>
          <p:cNvGraphicFramePr>
            <a:graphicFrameLocks noGrp="1"/>
          </p:cNvGraphicFramePr>
          <p:nvPr>
            <p:extLst>
              <p:ext uri="{D42A27DB-BD31-4B8C-83A1-F6EECF244321}">
                <p14:modId xmlns:p14="http://schemas.microsoft.com/office/powerpoint/2010/main" val="1573323123"/>
              </p:ext>
            </p:extLst>
          </p:nvPr>
        </p:nvGraphicFramePr>
        <p:xfrm>
          <a:off x="3631651" y="740151"/>
          <a:ext cx="4928697" cy="5377698"/>
        </p:xfrm>
        <a:graphic>
          <a:graphicData uri="http://schemas.openxmlformats.org/drawingml/2006/table">
            <a:tbl>
              <a:tblPr firstRow="1" firstCol="1" bandRow="1">
                <a:tableStyleId>{5C22544A-7EE6-4342-B048-85BDC9FD1C3A}</a:tableStyleId>
              </a:tblPr>
              <a:tblGrid>
                <a:gridCol w="1642519">
                  <a:extLst>
                    <a:ext uri="{9D8B030D-6E8A-4147-A177-3AD203B41FA5}">
                      <a16:colId xmlns:a16="http://schemas.microsoft.com/office/drawing/2014/main" val="1077704689"/>
                    </a:ext>
                  </a:extLst>
                </a:gridCol>
                <a:gridCol w="1643089">
                  <a:extLst>
                    <a:ext uri="{9D8B030D-6E8A-4147-A177-3AD203B41FA5}">
                      <a16:colId xmlns:a16="http://schemas.microsoft.com/office/drawing/2014/main" val="409043653"/>
                    </a:ext>
                  </a:extLst>
                </a:gridCol>
                <a:gridCol w="1643089">
                  <a:extLst>
                    <a:ext uri="{9D8B030D-6E8A-4147-A177-3AD203B41FA5}">
                      <a16:colId xmlns:a16="http://schemas.microsoft.com/office/drawing/2014/main" val="2515497346"/>
                    </a:ext>
                  </a:extLst>
                </a:gridCol>
              </a:tblGrid>
              <a:tr h="275236">
                <a:tc>
                  <a:txBody>
                    <a:bodyPr/>
                    <a:lstStyle/>
                    <a:p>
                      <a:pPr marL="0" marR="0" algn="ctr">
                        <a:lnSpc>
                          <a:spcPct val="107000"/>
                        </a:lnSpc>
                        <a:spcBef>
                          <a:spcPts val="0"/>
                        </a:spcBef>
                        <a:spcAft>
                          <a:spcPts val="0"/>
                        </a:spcAft>
                      </a:pPr>
                      <a:r>
                        <a:rPr lang="el-GR" sz="700">
                          <a:effectLst/>
                        </a:rPr>
                        <a:t>Μεταβλητή</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l-GR" sz="700">
                          <a:effectLst/>
                        </a:rPr>
                        <a:t>Διάνυσμα χώρου αναζήτησης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l-GR" sz="700">
                          <a:effectLst/>
                        </a:rPr>
                        <a:t>Πραγματικές διαστάσεις</a:t>
                      </a:r>
                      <a:r>
                        <a:rPr lang="en-US" sz="700">
                          <a:effectLst/>
                        </a:rPr>
                        <a:t> (mm)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530898418"/>
                  </a:ext>
                </a:extLst>
              </a:tr>
              <a:tr h="275236">
                <a:tc>
                  <a:txBody>
                    <a:bodyPr/>
                    <a:lstStyle/>
                    <a:p>
                      <a:pPr marL="0" marR="0" algn="ctr">
                        <a:lnSpc>
                          <a:spcPct val="107000"/>
                        </a:lnSpc>
                        <a:spcBef>
                          <a:spcPts val="0"/>
                        </a:spcBef>
                        <a:spcAft>
                          <a:spcPts val="0"/>
                        </a:spcAft>
                      </a:pPr>
                      <a:r>
                        <a:rPr lang="en-US" sz="700">
                          <a:effectLst/>
                        </a:rPr>
                        <a:t>W </a:t>
                      </a:r>
                      <a:r>
                        <a:rPr lang="el-GR" sz="700">
                          <a:effectLst/>
                        </a:rPr>
                        <a:t>(πλάτος </a:t>
                      </a:r>
                      <a:r>
                        <a:rPr lang="en-US" sz="700">
                          <a:effectLst/>
                        </a:rPr>
                        <a:t>patch)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67.411995</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67.412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475905852"/>
                  </a:ext>
                </a:extLst>
              </a:tr>
              <a:tr h="275236">
                <a:tc>
                  <a:txBody>
                    <a:bodyPr/>
                    <a:lstStyle/>
                    <a:p>
                      <a:pPr marL="0" marR="0" algn="ctr">
                        <a:lnSpc>
                          <a:spcPct val="107000"/>
                        </a:lnSpc>
                        <a:spcBef>
                          <a:spcPts val="0"/>
                        </a:spcBef>
                        <a:spcAft>
                          <a:spcPts val="0"/>
                        </a:spcAft>
                      </a:pPr>
                      <a:r>
                        <a:rPr lang="en-US" sz="700">
                          <a:effectLst/>
                        </a:rPr>
                        <a:t>L (</a:t>
                      </a:r>
                      <a:r>
                        <a:rPr lang="el-GR" sz="700">
                          <a:effectLst/>
                        </a:rPr>
                        <a:t>μήκος </a:t>
                      </a:r>
                      <a:r>
                        <a:rPr lang="en-US" sz="700">
                          <a:effectLst/>
                        </a:rPr>
                        <a:t>patch)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61.051779</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61.0518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134108857"/>
                  </a:ext>
                </a:extLst>
              </a:tr>
              <a:tr h="275236">
                <a:tc>
                  <a:txBody>
                    <a:bodyPr/>
                    <a:lstStyle/>
                    <a:p>
                      <a:pPr marL="0" marR="0" algn="ctr">
                        <a:lnSpc>
                          <a:spcPct val="107000"/>
                        </a:lnSpc>
                        <a:spcBef>
                          <a:spcPts val="0"/>
                        </a:spcBef>
                        <a:spcAft>
                          <a:spcPts val="0"/>
                        </a:spcAft>
                      </a:pPr>
                      <a:r>
                        <a:rPr lang="en-US" sz="700">
                          <a:effectLst/>
                        </a:rPr>
                        <a:t>Ls1 (</a:t>
                      </a:r>
                      <a:r>
                        <a:rPr lang="el-GR" sz="700">
                          <a:effectLst/>
                        </a:rPr>
                        <a:t>μήκος πρώτου </a:t>
                      </a:r>
                      <a:r>
                        <a:rPr lang="en-US" sz="700">
                          <a:effectLst/>
                        </a:rPr>
                        <a:t>slot)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0.154510</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9.43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1702228257"/>
                  </a:ext>
                </a:extLst>
              </a:tr>
              <a:tr h="275236">
                <a:tc>
                  <a:txBody>
                    <a:bodyPr/>
                    <a:lstStyle/>
                    <a:p>
                      <a:pPr marL="0" marR="0" algn="ctr">
                        <a:lnSpc>
                          <a:spcPct val="107000"/>
                        </a:lnSpc>
                        <a:spcBef>
                          <a:spcPts val="0"/>
                        </a:spcBef>
                        <a:spcAft>
                          <a:spcPts val="0"/>
                        </a:spcAft>
                      </a:pPr>
                      <a:r>
                        <a:rPr lang="en-US" sz="700" dirty="0">
                          <a:effectLst/>
                        </a:rPr>
                        <a:t>Ls2 (</a:t>
                      </a:r>
                      <a:r>
                        <a:rPr lang="el-GR" sz="700" dirty="0">
                          <a:effectLst/>
                        </a:rPr>
                        <a:t>μήκος δεύτερου </a:t>
                      </a:r>
                      <a:r>
                        <a:rPr lang="en-US" sz="700" dirty="0">
                          <a:effectLst/>
                        </a:rPr>
                        <a:t>slot)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0.168543</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10.29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3867782281"/>
                  </a:ext>
                </a:extLst>
              </a:tr>
              <a:tr h="275236">
                <a:tc>
                  <a:txBody>
                    <a:bodyPr/>
                    <a:lstStyle/>
                    <a:p>
                      <a:pPr marL="0" marR="0" algn="ctr">
                        <a:lnSpc>
                          <a:spcPct val="107000"/>
                        </a:lnSpc>
                        <a:spcBef>
                          <a:spcPts val="0"/>
                        </a:spcBef>
                        <a:spcAft>
                          <a:spcPts val="0"/>
                        </a:spcAft>
                      </a:pPr>
                      <a:r>
                        <a:rPr lang="en-US" sz="700">
                          <a:effectLst/>
                        </a:rPr>
                        <a:t>Ls3 (</a:t>
                      </a:r>
                      <a:r>
                        <a:rPr lang="el-GR" sz="700">
                          <a:effectLst/>
                        </a:rPr>
                        <a:t>μήκος τρίτου </a:t>
                      </a:r>
                      <a:r>
                        <a:rPr lang="en-US" sz="700">
                          <a:effectLst/>
                        </a:rPr>
                        <a:t>slot)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0.152034</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9.28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3642522441"/>
                  </a:ext>
                </a:extLst>
              </a:tr>
              <a:tr h="275236">
                <a:tc>
                  <a:txBody>
                    <a:bodyPr/>
                    <a:lstStyle/>
                    <a:p>
                      <a:pPr marL="0" marR="0" algn="ctr">
                        <a:lnSpc>
                          <a:spcPct val="107000"/>
                        </a:lnSpc>
                        <a:spcBef>
                          <a:spcPts val="0"/>
                        </a:spcBef>
                        <a:spcAft>
                          <a:spcPts val="0"/>
                        </a:spcAft>
                      </a:pPr>
                      <a:r>
                        <a:rPr lang="en-US" sz="700">
                          <a:effectLst/>
                        </a:rPr>
                        <a:t>Ws1 (</a:t>
                      </a:r>
                      <a:r>
                        <a:rPr lang="el-GR" sz="700">
                          <a:effectLst/>
                        </a:rPr>
                        <a:t>πλάτος πρώτου </a:t>
                      </a:r>
                      <a:r>
                        <a:rPr lang="en-US" sz="700">
                          <a:effectLst/>
                        </a:rPr>
                        <a:t>slot)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0.361179</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24.35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2718513251"/>
                  </a:ext>
                </a:extLst>
              </a:tr>
              <a:tr h="275236">
                <a:tc>
                  <a:txBody>
                    <a:bodyPr/>
                    <a:lstStyle/>
                    <a:p>
                      <a:pPr marL="0" marR="0" algn="ctr">
                        <a:lnSpc>
                          <a:spcPct val="107000"/>
                        </a:lnSpc>
                        <a:spcBef>
                          <a:spcPts val="0"/>
                        </a:spcBef>
                        <a:spcAft>
                          <a:spcPts val="0"/>
                        </a:spcAft>
                      </a:pPr>
                      <a:r>
                        <a:rPr lang="en-US" sz="700">
                          <a:effectLst/>
                        </a:rPr>
                        <a:t>Ws2</a:t>
                      </a:r>
                      <a:r>
                        <a:rPr lang="el-GR" sz="700">
                          <a:effectLst/>
                        </a:rPr>
                        <a:t> (πλάτος δεύτερου </a:t>
                      </a:r>
                      <a:r>
                        <a:rPr lang="en-US" sz="700">
                          <a:effectLst/>
                        </a:rPr>
                        <a:t>slot)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0.392871</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26.48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1424719023"/>
                  </a:ext>
                </a:extLst>
              </a:tr>
              <a:tr h="275236">
                <a:tc>
                  <a:txBody>
                    <a:bodyPr/>
                    <a:lstStyle/>
                    <a:p>
                      <a:pPr marL="0" marR="0" algn="ctr">
                        <a:lnSpc>
                          <a:spcPct val="107000"/>
                        </a:lnSpc>
                        <a:spcBef>
                          <a:spcPts val="0"/>
                        </a:spcBef>
                        <a:spcAft>
                          <a:spcPts val="0"/>
                        </a:spcAft>
                      </a:pPr>
                      <a:r>
                        <a:rPr lang="en-US" sz="700">
                          <a:effectLst/>
                        </a:rPr>
                        <a:t>Ws3</a:t>
                      </a:r>
                      <a:r>
                        <a:rPr lang="el-GR" sz="700">
                          <a:effectLst/>
                        </a:rPr>
                        <a:t> (πλάτος τρίτου </a:t>
                      </a:r>
                      <a:r>
                        <a:rPr lang="en-US" sz="700">
                          <a:effectLst/>
                        </a:rPr>
                        <a:t>slot)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0.365636</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24.65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4058886323"/>
                  </a:ext>
                </a:extLst>
              </a:tr>
              <a:tr h="416386">
                <a:tc>
                  <a:txBody>
                    <a:bodyPr/>
                    <a:lstStyle/>
                    <a:p>
                      <a:pPr marL="0" marR="0" algn="ctr">
                        <a:lnSpc>
                          <a:spcPct val="107000"/>
                        </a:lnSpc>
                        <a:spcBef>
                          <a:spcPts val="0"/>
                        </a:spcBef>
                        <a:spcAft>
                          <a:spcPts val="0"/>
                        </a:spcAft>
                      </a:pPr>
                      <a:r>
                        <a:rPr lang="en-US" sz="700">
                          <a:effectLst/>
                        </a:rPr>
                        <a:t>L</a:t>
                      </a:r>
                      <a:r>
                        <a:rPr lang="el-GR" sz="700">
                          <a:effectLst/>
                        </a:rPr>
                        <a:t>1 (θέση του πρώτου </a:t>
                      </a:r>
                      <a:r>
                        <a:rPr lang="en-US" sz="700">
                          <a:effectLst/>
                        </a:rPr>
                        <a:t>slot </a:t>
                      </a:r>
                      <a:r>
                        <a:rPr lang="el-GR" sz="700">
                          <a:effectLst/>
                        </a:rPr>
                        <a:t>στον οριζόντιο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0.069913</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4.27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3356060881"/>
                  </a:ext>
                </a:extLst>
              </a:tr>
              <a:tr h="416386">
                <a:tc>
                  <a:txBody>
                    <a:bodyPr/>
                    <a:lstStyle/>
                    <a:p>
                      <a:pPr marL="0" marR="0" algn="ctr">
                        <a:lnSpc>
                          <a:spcPct val="107000"/>
                        </a:lnSpc>
                        <a:spcBef>
                          <a:spcPts val="0"/>
                        </a:spcBef>
                        <a:spcAft>
                          <a:spcPts val="0"/>
                        </a:spcAft>
                      </a:pPr>
                      <a:r>
                        <a:rPr lang="en-US" sz="700">
                          <a:effectLst/>
                        </a:rPr>
                        <a:t>L</a:t>
                      </a:r>
                      <a:r>
                        <a:rPr lang="el-GR" sz="700">
                          <a:effectLst/>
                        </a:rPr>
                        <a:t>2 (θέση του δεύτερου </a:t>
                      </a:r>
                      <a:r>
                        <a:rPr lang="en-US" sz="700">
                          <a:effectLst/>
                        </a:rPr>
                        <a:t>slot </a:t>
                      </a:r>
                      <a:r>
                        <a:rPr lang="el-GR" sz="700">
                          <a:effectLst/>
                        </a:rPr>
                        <a:t>στον οριζόντιο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0.137738</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8.41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4122809497"/>
                  </a:ext>
                </a:extLst>
              </a:tr>
              <a:tr h="275236">
                <a:tc>
                  <a:txBody>
                    <a:bodyPr/>
                    <a:lstStyle/>
                    <a:p>
                      <a:pPr marL="0" marR="0" algn="ctr">
                        <a:lnSpc>
                          <a:spcPct val="107000"/>
                        </a:lnSpc>
                        <a:spcBef>
                          <a:spcPts val="0"/>
                        </a:spcBef>
                        <a:spcAft>
                          <a:spcPts val="0"/>
                        </a:spcAft>
                      </a:pPr>
                      <a:r>
                        <a:rPr lang="en-US" sz="700">
                          <a:effectLst/>
                        </a:rPr>
                        <a:t>L</a:t>
                      </a:r>
                      <a:r>
                        <a:rPr lang="el-GR" sz="700">
                          <a:effectLst/>
                        </a:rPr>
                        <a:t>3 (θέση του τρίτου </a:t>
                      </a:r>
                      <a:r>
                        <a:rPr lang="en-US" sz="700">
                          <a:effectLst/>
                        </a:rPr>
                        <a:t>slot </a:t>
                      </a:r>
                      <a:r>
                        <a:rPr lang="el-GR" sz="700">
                          <a:effectLst/>
                        </a:rPr>
                        <a:t>στον οριζόντιο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0.148918</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9.09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3606941116"/>
                  </a:ext>
                </a:extLst>
              </a:tr>
              <a:tr h="275236">
                <a:tc>
                  <a:txBody>
                    <a:bodyPr/>
                    <a:lstStyle/>
                    <a:p>
                      <a:pPr marL="0" marR="0" algn="ctr">
                        <a:lnSpc>
                          <a:spcPct val="107000"/>
                        </a:lnSpc>
                        <a:spcBef>
                          <a:spcPts val="0"/>
                        </a:spcBef>
                        <a:spcAft>
                          <a:spcPts val="0"/>
                        </a:spcAft>
                      </a:pPr>
                      <a:r>
                        <a:rPr lang="en-US" sz="700">
                          <a:effectLst/>
                        </a:rPr>
                        <a:t>W</a:t>
                      </a:r>
                      <a:r>
                        <a:rPr lang="el-GR" sz="700">
                          <a:effectLst/>
                        </a:rPr>
                        <a:t>1 (θέση του πρώτου </a:t>
                      </a:r>
                      <a:r>
                        <a:rPr lang="en-US" sz="700">
                          <a:effectLst/>
                        </a:rPr>
                        <a:t>slot </a:t>
                      </a:r>
                      <a:r>
                        <a:rPr lang="el-GR" sz="700">
                          <a:effectLst/>
                        </a:rPr>
                        <a:t>στον κάθετο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0.256111</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17.26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351921231"/>
                  </a:ext>
                </a:extLst>
              </a:tr>
              <a:tr h="275236">
                <a:tc>
                  <a:txBody>
                    <a:bodyPr/>
                    <a:lstStyle/>
                    <a:p>
                      <a:pPr marL="0" marR="0" algn="ctr">
                        <a:lnSpc>
                          <a:spcPct val="107000"/>
                        </a:lnSpc>
                        <a:spcBef>
                          <a:spcPts val="0"/>
                        </a:spcBef>
                        <a:spcAft>
                          <a:spcPts val="0"/>
                        </a:spcAft>
                      </a:pPr>
                      <a:r>
                        <a:rPr lang="en-US" sz="700">
                          <a:effectLst/>
                        </a:rPr>
                        <a:t>W</a:t>
                      </a:r>
                      <a:r>
                        <a:rPr lang="el-GR" sz="700">
                          <a:effectLst/>
                        </a:rPr>
                        <a:t>2 (θέση του δεύτερου </a:t>
                      </a:r>
                      <a:r>
                        <a:rPr lang="en-US" sz="700">
                          <a:effectLst/>
                        </a:rPr>
                        <a:t>slot </a:t>
                      </a:r>
                      <a:r>
                        <a:rPr lang="el-GR" sz="700">
                          <a:effectLst/>
                        </a:rPr>
                        <a:t>στον κάθετο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0.379699</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25.6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571593809"/>
                  </a:ext>
                </a:extLst>
              </a:tr>
              <a:tr h="275236">
                <a:tc>
                  <a:txBody>
                    <a:bodyPr/>
                    <a:lstStyle/>
                    <a:p>
                      <a:pPr marL="0" marR="0" algn="ctr">
                        <a:lnSpc>
                          <a:spcPct val="107000"/>
                        </a:lnSpc>
                        <a:spcBef>
                          <a:spcPts val="0"/>
                        </a:spcBef>
                        <a:spcAft>
                          <a:spcPts val="0"/>
                        </a:spcAft>
                      </a:pPr>
                      <a:r>
                        <a:rPr lang="en-US" sz="700">
                          <a:effectLst/>
                        </a:rPr>
                        <a:t>W</a:t>
                      </a:r>
                      <a:r>
                        <a:rPr lang="el-GR" sz="700">
                          <a:effectLst/>
                        </a:rPr>
                        <a:t>3 (θέση του τρίτου </a:t>
                      </a:r>
                      <a:r>
                        <a:rPr lang="en-US" sz="700">
                          <a:effectLst/>
                        </a:rPr>
                        <a:t>slot </a:t>
                      </a:r>
                      <a:r>
                        <a:rPr lang="el-GR" sz="700">
                          <a:effectLst/>
                        </a:rPr>
                        <a:t>στον κάθετο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0.302941</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20.42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852541774"/>
                  </a:ext>
                </a:extLst>
              </a:tr>
              <a:tr h="416386">
                <a:tc>
                  <a:txBody>
                    <a:bodyPr/>
                    <a:lstStyle/>
                    <a:p>
                      <a:pPr marL="0" marR="0" algn="ctr">
                        <a:lnSpc>
                          <a:spcPct val="107000"/>
                        </a:lnSpc>
                        <a:spcBef>
                          <a:spcPts val="0"/>
                        </a:spcBef>
                        <a:spcAft>
                          <a:spcPts val="0"/>
                        </a:spcAft>
                      </a:pPr>
                      <a:r>
                        <a:rPr lang="en-US" sz="700">
                          <a:effectLst/>
                        </a:rPr>
                        <a:t>Yfeed</a:t>
                      </a:r>
                      <a:r>
                        <a:rPr lang="el-GR" sz="700">
                          <a:effectLst/>
                        </a:rPr>
                        <a:t> (θέση γραμμής τροφοδοσίας στον οριζόντιο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0.589300</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35.98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1955275675"/>
                  </a:ext>
                </a:extLst>
              </a:tr>
              <a:tr h="275236">
                <a:tc>
                  <a:txBody>
                    <a:bodyPr/>
                    <a:lstStyle/>
                    <a:p>
                      <a:pPr marL="0" marR="0" algn="ctr">
                        <a:lnSpc>
                          <a:spcPct val="107000"/>
                        </a:lnSpc>
                        <a:spcBef>
                          <a:spcPts val="0"/>
                        </a:spcBef>
                        <a:spcAft>
                          <a:spcPts val="0"/>
                        </a:spcAft>
                      </a:pPr>
                      <a:r>
                        <a:rPr lang="en-US" sz="700">
                          <a:effectLst/>
                        </a:rPr>
                        <a:t>Wfeed</a:t>
                      </a:r>
                      <a:r>
                        <a:rPr lang="el-GR" sz="700">
                          <a:effectLst/>
                        </a:rPr>
                        <a:t> (πάχος γραμμής τροφοδοσίας)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0.101282</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6.18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519939169"/>
                  </a:ext>
                </a:extLst>
              </a:tr>
              <a:tr h="275236">
                <a:tc>
                  <a:txBody>
                    <a:bodyPr/>
                    <a:lstStyle/>
                    <a:p>
                      <a:pPr marL="0" marR="0" algn="ctr">
                        <a:lnSpc>
                          <a:spcPct val="107000"/>
                        </a:lnSpc>
                        <a:spcBef>
                          <a:spcPts val="0"/>
                        </a:spcBef>
                        <a:spcAft>
                          <a:spcPts val="0"/>
                        </a:spcAft>
                      </a:pPr>
                      <a:r>
                        <a:rPr lang="en-US" sz="700">
                          <a:effectLst/>
                        </a:rPr>
                        <a:t>Wground</a:t>
                      </a:r>
                      <a:r>
                        <a:rPr lang="el-GR" sz="700">
                          <a:effectLst/>
                        </a:rPr>
                        <a:t>  (πλάτος επιφάνειας γείωσης)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a:effectLst/>
                        </a:rPr>
                        <a:t>0.345075</a:t>
                      </a:r>
                    </a:p>
                    <a:p>
                      <a:pPr marL="0" marR="0" algn="ctr">
                        <a:lnSpc>
                          <a:spcPct val="107000"/>
                        </a:lnSpc>
                        <a:spcBef>
                          <a:spcPts val="0"/>
                        </a:spcBef>
                        <a:spcAft>
                          <a:spcPts val="0"/>
                        </a:spcAft>
                      </a:pPr>
                      <a:r>
                        <a:rPr lang="en-US"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tc>
                  <a:txBody>
                    <a:bodyPr/>
                    <a:lstStyle/>
                    <a:p>
                      <a:pPr marL="0" marR="0" algn="ctr">
                        <a:lnSpc>
                          <a:spcPct val="107000"/>
                        </a:lnSpc>
                        <a:spcBef>
                          <a:spcPts val="0"/>
                        </a:spcBef>
                        <a:spcAft>
                          <a:spcPts val="0"/>
                        </a:spcAft>
                      </a:pPr>
                      <a:r>
                        <a:rPr lang="en-US" sz="700" dirty="0">
                          <a:effectLst/>
                        </a:rPr>
                        <a:t>82.89</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097" marR="42097" marT="0" marB="0"/>
                </a:tc>
                <a:extLst>
                  <a:ext uri="{0D108BD9-81ED-4DB2-BD59-A6C34878D82A}">
                    <a16:rowId xmlns:a16="http://schemas.microsoft.com/office/drawing/2014/main" val="4199486671"/>
                  </a:ext>
                </a:extLst>
              </a:tr>
            </a:tbl>
          </a:graphicData>
        </a:graphic>
      </p:graphicFrame>
    </p:spTree>
    <p:extLst>
      <p:ext uri="{BB962C8B-B14F-4D97-AF65-F5344CB8AC3E}">
        <p14:creationId xmlns:p14="http://schemas.microsoft.com/office/powerpoint/2010/main" val="2622017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178FC-BAA3-449E-A260-D0064C38461D}"/>
              </a:ext>
            </a:extLst>
          </p:cNvPr>
          <p:cNvPicPr>
            <a:picLocks noChangeAspect="1"/>
          </p:cNvPicPr>
          <p:nvPr/>
        </p:nvPicPr>
        <p:blipFill>
          <a:blip r:embed="rId2"/>
          <a:stretch>
            <a:fillRect/>
          </a:stretch>
        </p:blipFill>
        <p:spPr>
          <a:xfrm>
            <a:off x="2395780" y="1287284"/>
            <a:ext cx="7400439" cy="1802144"/>
          </a:xfrm>
          <a:prstGeom prst="rect">
            <a:avLst/>
          </a:prstGeom>
        </p:spPr>
      </p:pic>
      <p:graphicFrame>
        <p:nvGraphicFramePr>
          <p:cNvPr id="5" name="Table 4">
            <a:extLst>
              <a:ext uri="{FF2B5EF4-FFF2-40B4-BE49-F238E27FC236}">
                <a16:creationId xmlns:a16="http://schemas.microsoft.com/office/drawing/2014/main" id="{4AD41761-7B10-42AF-B9CB-416EB759B2BD}"/>
              </a:ext>
            </a:extLst>
          </p:cNvPr>
          <p:cNvGraphicFramePr>
            <a:graphicFrameLocks noGrp="1"/>
          </p:cNvGraphicFramePr>
          <p:nvPr>
            <p:extLst>
              <p:ext uri="{D42A27DB-BD31-4B8C-83A1-F6EECF244321}">
                <p14:modId xmlns:p14="http://schemas.microsoft.com/office/powerpoint/2010/main" val="173069052"/>
              </p:ext>
            </p:extLst>
          </p:nvPr>
        </p:nvGraphicFramePr>
        <p:xfrm>
          <a:off x="2395780" y="3768573"/>
          <a:ext cx="4227830" cy="681484"/>
        </p:xfrm>
        <a:graphic>
          <a:graphicData uri="http://schemas.openxmlformats.org/drawingml/2006/table">
            <a:tbl>
              <a:tblPr firstRow="1" firstCol="1" bandRow="1">
                <a:tableStyleId>{5C22544A-7EE6-4342-B048-85BDC9FD1C3A}</a:tableStyleId>
              </a:tblPr>
              <a:tblGrid>
                <a:gridCol w="1294765">
                  <a:extLst>
                    <a:ext uri="{9D8B030D-6E8A-4147-A177-3AD203B41FA5}">
                      <a16:colId xmlns:a16="http://schemas.microsoft.com/office/drawing/2014/main" val="3973779409"/>
                    </a:ext>
                  </a:extLst>
                </a:gridCol>
                <a:gridCol w="1294765">
                  <a:extLst>
                    <a:ext uri="{9D8B030D-6E8A-4147-A177-3AD203B41FA5}">
                      <a16:colId xmlns:a16="http://schemas.microsoft.com/office/drawing/2014/main" val="4237259409"/>
                    </a:ext>
                  </a:extLst>
                </a:gridCol>
                <a:gridCol w="1638300">
                  <a:extLst>
                    <a:ext uri="{9D8B030D-6E8A-4147-A177-3AD203B41FA5}">
                      <a16:colId xmlns:a16="http://schemas.microsoft.com/office/drawing/2014/main" val="1738382772"/>
                    </a:ext>
                  </a:extLst>
                </a:gridCol>
              </a:tblGrid>
              <a:tr h="156210">
                <a:tc>
                  <a:txBody>
                    <a:bodyPr/>
                    <a:lstStyle/>
                    <a:p>
                      <a:pPr algn="ctr">
                        <a:lnSpc>
                          <a:spcPct val="107000"/>
                        </a:lnSpc>
                        <a:spcAft>
                          <a:spcPts val="800"/>
                        </a:spcAft>
                      </a:pPr>
                      <a:r>
                        <a:rPr lang="el-GR" sz="1100">
                          <a:effectLst/>
                        </a:rPr>
                        <a:t>Συχνότητα</a:t>
                      </a:r>
                      <a:r>
                        <a:rPr lang="en-US" sz="1100">
                          <a:effectLst/>
                        </a:rPr>
                        <a:t> (MHz)</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S</a:t>
                      </a:r>
                      <a:r>
                        <a:rPr lang="en-US" sz="1100" baseline="-25000">
                          <a:effectLst/>
                        </a:rPr>
                        <a:t>11 </a:t>
                      </a:r>
                      <a:r>
                        <a:rPr lang="en-US" sz="1100">
                          <a:effectLst/>
                        </a:rPr>
                        <a:t>(dB)</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Peak Realised Gain</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9482846"/>
                  </a:ext>
                </a:extLst>
              </a:tr>
              <a:tr h="163195">
                <a:tc>
                  <a:txBody>
                    <a:bodyPr/>
                    <a:lstStyle/>
                    <a:p>
                      <a:pPr algn="ctr">
                        <a:lnSpc>
                          <a:spcPct val="107000"/>
                        </a:lnSpc>
                        <a:spcAft>
                          <a:spcPts val="800"/>
                        </a:spcAft>
                      </a:pPr>
                      <a:r>
                        <a:rPr lang="el-GR" sz="1100">
                          <a:effectLst/>
                        </a:rPr>
                        <a:t>868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-11.26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1.68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2708113"/>
                  </a:ext>
                </a:extLst>
              </a:tr>
              <a:tr h="156210">
                <a:tc>
                  <a:txBody>
                    <a:bodyPr/>
                    <a:lstStyle/>
                    <a:p>
                      <a:pPr algn="ctr">
                        <a:lnSpc>
                          <a:spcPct val="107000"/>
                        </a:lnSpc>
                        <a:spcAft>
                          <a:spcPts val="800"/>
                        </a:spcAft>
                      </a:pPr>
                      <a:r>
                        <a:rPr lang="el-GR" sz="1100">
                          <a:effectLst/>
                        </a:rPr>
                        <a:t>1800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2.29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6922072"/>
                  </a:ext>
                </a:extLst>
              </a:tr>
              <a:tr h="156210">
                <a:tc>
                  <a:txBody>
                    <a:bodyPr/>
                    <a:lstStyle/>
                    <a:p>
                      <a:pPr algn="ctr">
                        <a:lnSpc>
                          <a:spcPct val="107000"/>
                        </a:lnSpc>
                        <a:spcAft>
                          <a:spcPts val="800"/>
                        </a:spcAft>
                      </a:pPr>
                      <a:r>
                        <a:rPr lang="el-GR" sz="1100">
                          <a:effectLst/>
                        </a:rPr>
                        <a:t>2100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-10.8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1.66</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3319811"/>
                  </a:ext>
                </a:extLst>
              </a:tr>
            </a:tbl>
          </a:graphicData>
        </a:graphic>
      </p:graphicFrame>
    </p:spTree>
    <p:extLst>
      <p:ext uri="{BB962C8B-B14F-4D97-AF65-F5344CB8AC3E}">
        <p14:creationId xmlns:p14="http://schemas.microsoft.com/office/powerpoint/2010/main" val="1941910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r>
              <a:rPr lang="el-GR" sz="1800" spc="-1" dirty="0">
                <a:latin typeface="Arial"/>
              </a:rPr>
              <a:t>Κεραία 2</a:t>
            </a:r>
            <a:r>
              <a:rPr lang="en-US" sz="1800" spc="-1" dirty="0">
                <a:latin typeface="Arial"/>
              </a:rPr>
              <a:t>:</a:t>
            </a:r>
          </a:p>
          <a:p>
            <a:pPr algn="just">
              <a:buNone/>
            </a:pPr>
            <a:endParaRPr lang="en-US" sz="1800" b="0" strike="noStrike" spc="-1" dirty="0">
              <a:latin typeface="Arial"/>
            </a:endParaRPr>
          </a:p>
          <a:p>
            <a:pPr marL="342900" indent="-342900" algn="just">
              <a:buAutoNum type="alphaLcParenR"/>
            </a:pPr>
            <a:r>
              <a:rPr lang="en-US" sz="1800" spc="-1" dirty="0">
                <a:latin typeface="Arial"/>
              </a:rPr>
              <a:t>SSA:</a:t>
            </a:r>
          </a:p>
          <a:p>
            <a:pPr marL="342900" indent="-342900" algn="just">
              <a:buAutoNum type="alphaLcParenR"/>
            </a:pPr>
            <a:endParaRPr lang="en-US" sz="1800" b="0" strike="noStrike" spc="-1" dirty="0">
              <a:latin typeface="Arial"/>
            </a:endParaRPr>
          </a:p>
          <a:p>
            <a:pPr marL="342900" indent="-342900" algn="just">
              <a:buAutoNum type="alphaLcParenR"/>
            </a:pPr>
            <a:endParaRPr lang="en-US" sz="1800" spc="-1" dirty="0">
              <a:latin typeface="Arial"/>
            </a:endParaRPr>
          </a:p>
          <a:p>
            <a:pPr algn="just"/>
            <a:endParaRPr lang="en-US" sz="1800" b="0" strike="noStrike" spc="-1" dirty="0">
              <a:latin typeface="Arial"/>
            </a:endParaRPr>
          </a:p>
        </p:txBody>
      </p:sp>
      <p:pic>
        <p:nvPicPr>
          <p:cNvPr id="3" name="Picture 2">
            <a:extLst>
              <a:ext uri="{FF2B5EF4-FFF2-40B4-BE49-F238E27FC236}">
                <a16:creationId xmlns:a16="http://schemas.microsoft.com/office/drawing/2014/main" id="{49929EAB-111D-419C-ACD3-184F1B43BCCE}"/>
              </a:ext>
            </a:extLst>
          </p:cNvPr>
          <p:cNvPicPr>
            <a:picLocks noChangeAspect="1"/>
          </p:cNvPicPr>
          <p:nvPr/>
        </p:nvPicPr>
        <p:blipFill>
          <a:blip r:embed="rId2"/>
          <a:stretch>
            <a:fillRect/>
          </a:stretch>
        </p:blipFill>
        <p:spPr>
          <a:xfrm>
            <a:off x="3884391" y="1831614"/>
            <a:ext cx="4422618" cy="3194771"/>
          </a:xfrm>
          <a:prstGeom prst="rect">
            <a:avLst/>
          </a:prstGeom>
        </p:spPr>
      </p:pic>
    </p:spTree>
    <p:extLst>
      <p:ext uri="{BB962C8B-B14F-4D97-AF65-F5344CB8AC3E}">
        <p14:creationId xmlns:p14="http://schemas.microsoft.com/office/powerpoint/2010/main" val="1010351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EA4E999-D513-4E87-B65A-536C1C09F58F}"/>
              </a:ext>
            </a:extLst>
          </p:cNvPr>
          <p:cNvGraphicFramePr>
            <a:graphicFrameLocks noGrp="1"/>
          </p:cNvGraphicFramePr>
          <p:nvPr>
            <p:extLst>
              <p:ext uri="{D42A27DB-BD31-4B8C-83A1-F6EECF244321}">
                <p14:modId xmlns:p14="http://schemas.microsoft.com/office/powerpoint/2010/main" val="2696675456"/>
              </p:ext>
            </p:extLst>
          </p:nvPr>
        </p:nvGraphicFramePr>
        <p:xfrm>
          <a:off x="3859664" y="503583"/>
          <a:ext cx="4472071" cy="5124005"/>
        </p:xfrm>
        <a:graphic>
          <a:graphicData uri="http://schemas.openxmlformats.org/drawingml/2006/table">
            <a:tbl>
              <a:tblPr firstRow="1" firstCol="1" bandRow="1">
                <a:tableStyleId>{5C22544A-7EE6-4342-B048-85BDC9FD1C3A}</a:tableStyleId>
              </a:tblPr>
              <a:tblGrid>
                <a:gridCol w="1490345">
                  <a:extLst>
                    <a:ext uri="{9D8B030D-6E8A-4147-A177-3AD203B41FA5}">
                      <a16:colId xmlns:a16="http://schemas.microsoft.com/office/drawing/2014/main" val="644102154"/>
                    </a:ext>
                  </a:extLst>
                </a:gridCol>
                <a:gridCol w="1490863">
                  <a:extLst>
                    <a:ext uri="{9D8B030D-6E8A-4147-A177-3AD203B41FA5}">
                      <a16:colId xmlns:a16="http://schemas.microsoft.com/office/drawing/2014/main" val="3069481409"/>
                    </a:ext>
                  </a:extLst>
                </a:gridCol>
                <a:gridCol w="1490863">
                  <a:extLst>
                    <a:ext uri="{9D8B030D-6E8A-4147-A177-3AD203B41FA5}">
                      <a16:colId xmlns:a16="http://schemas.microsoft.com/office/drawing/2014/main" val="1498170332"/>
                    </a:ext>
                  </a:extLst>
                </a:gridCol>
              </a:tblGrid>
              <a:tr h="300503">
                <a:tc>
                  <a:txBody>
                    <a:bodyPr/>
                    <a:lstStyle/>
                    <a:p>
                      <a:pPr marL="0" marR="0" algn="ctr">
                        <a:lnSpc>
                          <a:spcPct val="107000"/>
                        </a:lnSpc>
                        <a:spcBef>
                          <a:spcPts val="0"/>
                        </a:spcBef>
                        <a:spcAft>
                          <a:spcPts val="0"/>
                        </a:spcAft>
                      </a:pPr>
                      <a:r>
                        <a:rPr lang="el-GR" sz="800">
                          <a:effectLst/>
                        </a:rPr>
                        <a:t>Μεταβλητή</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l-GR" sz="800">
                          <a:effectLst/>
                        </a:rPr>
                        <a:t>Διάνυσμα χώρου αναζήτησης</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l-GR" sz="800">
                          <a:effectLst/>
                        </a:rPr>
                        <a:t>Πραγματικές διαστάσεις (</a:t>
                      </a:r>
                      <a:r>
                        <a:rPr lang="en-US" sz="800">
                          <a:effectLst/>
                        </a:rPr>
                        <a:t>mm)</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2774102668"/>
                  </a:ext>
                </a:extLst>
              </a:tr>
              <a:tr h="300503">
                <a:tc>
                  <a:txBody>
                    <a:bodyPr/>
                    <a:lstStyle/>
                    <a:p>
                      <a:pPr marL="0" marR="0" algn="ctr">
                        <a:lnSpc>
                          <a:spcPct val="107000"/>
                        </a:lnSpc>
                        <a:spcBef>
                          <a:spcPts val="0"/>
                        </a:spcBef>
                        <a:spcAft>
                          <a:spcPts val="0"/>
                        </a:spcAft>
                      </a:pPr>
                      <a:r>
                        <a:rPr lang="el-GR" sz="800">
                          <a:effectLst/>
                        </a:rPr>
                        <a:t>W (πλάτος </a:t>
                      </a:r>
                      <a:r>
                        <a:rPr lang="en-US" sz="800">
                          <a:effectLst/>
                        </a:rPr>
                        <a:t>patch)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35.56</a:t>
                      </a:r>
                      <a:r>
                        <a:rPr lang="el-GR" sz="800">
                          <a:effectLst/>
                        </a:rPr>
                        <a:t>8</a:t>
                      </a:r>
                      <a:endParaRPr lang="en-US" sz="800">
                        <a:effectLst/>
                      </a:endParaRPr>
                    </a:p>
                    <a:p>
                      <a:pPr marL="0" marR="0" algn="ctr">
                        <a:lnSpc>
                          <a:spcPct val="107000"/>
                        </a:lnSpc>
                        <a:spcBef>
                          <a:spcPts val="0"/>
                        </a:spcBef>
                        <a:spcAft>
                          <a:spcPts val="0"/>
                        </a:spcAft>
                        <a:tabLst>
                          <a:tab pos="431800" algn="l"/>
                        </a:tabLs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35.56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1147466394"/>
                  </a:ext>
                </a:extLst>
              </a:tr>
              <a:tr h="300503">
                <a:tc>
                  <a:txBody>
                    <a:bodyPr/>
                    <a:lstStyle/>
                    <a:p>
                      <a:pPr marL="0" marR="0" algn="ctr">
                        <a:lnSpc>
                          <a:spcPct val="107000"/>
                        </a:lnSpc>
                        <a:spcBef>
                          <a:spcPts val="0"/>
                        </a:spcBef>
                        <a:spcAft>
                          <a:spcPts val="0"/>
                        </a:spcAft>
                      </a:pPr>
                      <a:r>
                        <a:rPr lang="en-US" sz="800">
                          <a:effectLst/>
                        </a:rPr>
                        <a:t>L (</a:t>
                      </a:r>
                      <a:r>
                        <a:rPr lang="el-GR" sz="800">
                          <a:effectLst/>
                        </a:rPr>
                        <a:t>μήκος </a:t>
                      </a:r>
                      <a:r>
                        <a:rPr lang="en-US" sz="800">
                          <a:effectLst/>
                        </a:rPr>
                        <a:t>patch)</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52.5</a:t>
                      </a:r>
                      <a:r>
                        <a:rPr lang="el-GR" sz="800">
                          <a:effectLst/>
                        </a:rPr>
                        <a:t>4</a:t>
                      </a:r>
                      <a:endParaRPr lang="en-US" sz="800">
                        <a:effectLst/>
                      </a:endParaRP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52.53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3518379924"/>
                  </a:ext>
                </a:extLst>
              </a:tr>
              <a:tr h="300503">
                <a:tc>
                  <a:txBody>
                    <a:bodyPr/>
                    <a:lstStyle/>
                    <a:p>
                      <a:pPr marL="0" marR="0" algn="ctr">
                        <a:lnSpc>
                          <a:spcPct val="107000"/>
                        </a:lnSpc>
                        <a:spcBef>
                          <a:spcPts val="0"/>
                        </a:spcBef>
                        <a:spcAft>
                          <a:spcPts val="0"/>
                        </a:spcAft>
                      </a:pPr>
                      <a:r>
                        <a:rPr lang="en-US" sz="800">
                          <a:effectLst/>
                        </a:rPr>
                        <a:t>Ls1 (</a:t>
                      </a:r>
                      <a:r>
                        <a:rPr lang="el-GR" sz="800">
                          <a:effectLst/>
                        </a:rPr>
                        <a:t>μήκος πρώτης εσοχής)</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0.197</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10.35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151451828"/>
                  </a:ext>
                </a:extLst>
              </a:tr>
              <a:tr h="300503">
                <a:tc>
                  <a:txBody>
                    <a:bodyPr/>
                    <a:lstStyle/>
                    <a:p>
                      <a:pPr marL="0" marR="0" algn="ctr">
                        <a:lnSpc>
                          <a:spcPct val="107000"/>
                        </a:lnSpc>
                        <a:spcBef>
                          <a:spcPts val="0"/>
                        </a:spcBef>
                        <a:spcAft>
                          <a:spcPts val="0"/>
                        </a:spcAft>
                      </a:pPr>
                      <a:r>
                        <a:rPr lang="en-US" sz="800">
                          <a:effectLst/>
                        </a:rPr>
                        <a:t>Ls2</a:t>
                      </a:r>
                      <a:r>
                        <a:rPr lang="el-GR" sz="800">
                          <a:effectLst/>
                        </a:rPr>
                        <a:t> (μήκος δεύτερης εσοχής)</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0.069</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3.61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3781605020"/>
                  </a:ext>
                </a:extLst>
              </a:tr>
              <a:tr h="300503">
                <a:tc>
                  <a:txBody>
                    <a:bodyPr/>
                    <a:lstStyle/>
                    <a:p>
                      <a:pPr marL="0" marR="0" algn="ctr">
                        <a:lnSpc>
                          <a:spcPct val="107000"/>
                        </a:lnSpc>
                        <a:spcBef>
                          <a:spcPts val="0"/>
                        </a:spcBef>
                        <a:spcAft>
                          <a:spcPts val="0"/>
                        </a:spcAft>
                      </a:pPr>
                      <a:r>
                        <a:rPr lang="en-US" sz="800">
                          <a:effectLst/>
                        </a:rPr>
                        <a:t>Ls3</a:t>
                      </a:r>
                      <a:r>
                        <a:rPr lang="el-GR" sz="800">
                          <a:effectLst/>
                        </a:rPr>
                        <a:t> (μήκος τρίτης εσοχής)</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0.262</a:t>
                      </a:r>
                    </a:p>
                    <a:p>
                      <a:pPr marL="0" marR="0" algn="ctr">
                        <a:lnSpc>
                          <a:spcPct val="107000"/>
                        </a:lnSpc>
                        <a:spcBef>
                          <a:spcPts val="0"/>
                        </a:spcBef>
                        <a:spcAft>
                          <a:spcPts val="0"/>
                        </a:spcAft>
                        <a:tabLst>
                          <a:tab pos="409575" algn="l"/>
                        </a:tabLs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13.79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3185271134"/>
                  </a:ext>
                </a:extLst>
              </a:tr>
              <a:tr h="300503">
                <a:tc>
                  <a:txBody>
                    <a:bodyPr/>
                    <a:lstStyle/>
                    <a:p>
                      <a:pPr marL="0" marR="0" algn="ctr">
                        <a:lnSpc>
                          <a:spcPct val="107000"/>
                        </a:lnSpc>
                        <a:spcBef>
                          <a:spcPts val="0"/>
                        </a:spcBef>
                        <a:spcAft>
                          <a:spcPts val="0"/>
                        </a:spcAft>
                      </a:pPr>
                      <a:r>
                        <a:rPr lang="en-US" sz="800">
                          <a:effectLst/>
                        </a:rPr>
                        <a:t>Ws1</a:t>
                      </a:r>
                      <a:r>
                        <a:rPr lang="el-GR" sz="800">
                          <a:effectLst/>
                        </a:rPr>
                        <a:t> (πλάτος πρώτης εσοχής)</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0.394</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14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3647335185"/>
                  </a:ext>
                </a:extLst>
              </a:tr>
              <a:tr h="300503">
                <a:tc>
                  <a:txBody>
                    <a:bodyPr/>
                    <a:lstStyle/>
                    <a:p>
                      <a:pPr marL="0" marR="0" algn="ctr">
                        <a:lnSpc>
                          <a:spcPct val="107000"/>
                        </a:lnSpc>
                        <a:spcBef>
                          <a:spcPts val="0"/>
                        </a:spcBef>
                        <a:spcAft>
                          <a:spcPts val="0"/>
                        </a:spcAft>
                      </a:pPr>
                      <a:r>
                        <a:rPr lang="en-US" sz="800">
                          <a:effectLst/>
                        </a:rPr>
                        <a:t>Ws2</a:t>
                      </a:r>
                      <a:r>
                        <a:rPr lang="el-GR" sz="800">
                          <a:effectLst/>
                        </a:rPr>
                        <a:t> (πλάτος δεύτερης εσοχής)</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0.462</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16.45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2911678829"/>
                  </a:ext>
                </a:extLst>
              </a:tr>
              <a:tr h="300503">
                <a:tc>
                  <a:txBody>
                    <a:bodyPr/>
                    <a:lstStyle/>
                    <a:p>
                      <a:pPr marL="0" marR="0" algn="ctr">
                        <a:lnSpc>
                          <a:spcPct val="107000"/>
                        </a:lnSpc>
                        <a:spcBef>
                          <a:spcPts val="0"/>
                        </a:spcBef>
                        <a:spcAft>
                          <a:spcPts val="0"/>
                        </a:spcAft>
                      </a:pPr>
                      <a:r>
                        <a:rPr lang="en-US" sz="800">
                          <a:effectLst/>
                        </a:rPr>
                        <a:t>Ws3</a:t>
                      </a:r>
                      <a:r>
                        <a:rPr lang="el-GR" sz="800">
                          <a:effectLst/>
                        </a:rPr>
                        <a:t> (πλάτος τρίτης εσοχής)</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0.134</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4.78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3662888285"/>
                  </a:ext>
                </a:extLst>
              </a:tr>
              <a:tr h="454618">
                <a:tc>
                  <a:txBody>
                    <a:bodyPr/>
                    <a:lstStyle/>
                    <a:p>
                      <a:pPr marL="0" marR="0" algn="ctr">
                        <a:lnSpc>
                          <a:spcPct val="107000"/>
                        </a:lnSpc>
                        <a:spcBef>
                          <a:spcPts val="0"/>
                        </a:spcBef>
                        <a:spcAft>
                          <a:spcPts val="0"/>
                        </a:spcAft>
                      </a:pPr>
                      <a:r>
                        <a:rPr lang="en-US" sz="800">
                          <a:effectLst/>
                        </a:rPr>
                        <a:t>L</a:t>
                      </a:r>
                      <a:r>
                        <a:rPr lang="el-GR" sz="800">
                          <a:effectLst/>
                        </a:rPr>
                        <a:t>1 (θέση πρώτης εσοχής στον οριζόντιο άξονα)</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0.241</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52.5</a:t>
                      </a:r>
                      <a:r>
                        <a:rPr lang="el-GR" sz="800">
                          <a:effectLst/>
                        </a:rPr>
                        <a:t>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4066601312"/>
                  </a:ext>
                </a:extLst>
              </a:tr>
              <a:tr h="454618">
                <a:tc>
                  <a:txBody>
                    <a:bodyPr/>
                    <a:lstStyle/>
                    <a:p>
                      <a:pPr marL="0" marR="0" algn="ctr">
                        <a:lnSpc>
                          <a:spcPct val="107000"/>
                        </a:lnSpc>
                        <a:spcBef>
                          <a:spcPts val="0"/>
                        </a:spcBef>
                        <a:spcAft>
                          <a:spcPts val="0"/>
                        </a:spcAft>
                      </a:pPr>
                      <a:r>
                        <a:rPr lang="en-US" sz="800">
                          <a:effectLst/>
                        </a:rPr>
                        <a:t>L</a:t>
                      </a:r>
                      <a:r>
                        <a:rPr lang="el-GR" sz="800">
                          <a:effectLst/>
                        </a:rPr>
                        <a:t>2 (απόσταση πρώτης-δεύτερης εσοχής στον οριζόντιο άξονα)</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0.077</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4.05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887235668"/>
                  </a:ext>
                </a:extLst>
              </a:tr>
              <a:tr h="454618">
                <a:tc>
                  <a:txBody>
                    <a:bodyPr/>
                    <a:lstStyle/>
                    <a:p>
                      <a:pPr marL="0" marR="0" algn="ctr">
                        <a:lnSpc>
                          <a:spcPct val="107000"/>
                        </a:lnSpc>
                        <a:spcBef>
                          <a:spcPts val="0"/>
                        </a:spcBef>
                        <a:spcAft>
                          <a:spcPts val="0"/>
                        </a:spcAft>
                      </a:pPr>
                      <a:r>
                        <a:rPr lang="en-US" sz="800">
                          <a:effectLst/>
                        </a:rPr>
                        <a:t>L</a:t>
                      </a:r>
                      <a:r>
                        <a:rPr lang="el-GR" sz="800">
                          <a:effectLst/>
                        </a:rPr>
                        <a:t>3 (απόσταση δεύτερης-τρίτης εσοχής στον οριζόντιο άξονα)</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0.643</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33.81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1027734674"/>
                  </a:ext>
                </a:extLst>
              </a:tr>
              <a:tr h="454618">
                <a:tc>
                  <a:txBody>
                    <a:bodyPr/>
                    <a:lstStyle/>
                    <a:p>
                      <a:pPr marL="0" marR="0" algn="ctr">
                        <a:lnSpc>
                          <a:spcPct val="107000"/>
                        </a:lnSpc>
                        <a:spcBef>
                          <a:spcPts val="0"/>
                        </a:spcBef>
                        <a:spcAft>
                          <a:spcPts val="0"/>
                        </a:spcAft>
                      </a:pPr>
                      <a:r>
                        <a:rPr lang="en-US" sz="800">
                          <a:effectLst/>
                        </a:rPr>
                        <a:t>Xfeed</a:t>
                      </a:r>
                      <a:r>
                        <a:rPr lang="el-GR" sz="800">
                          <a:effectLst/>
                        </a:rPr>
                        <a:t> (θέση γραμμής τροφοδοσίας στον κάθετο άξονα)</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0.664</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23.61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3916919136"/>
                  </a:ext>
                </a:extLst>
              </a:tr>
              <a:tr h="300503">
                <a:tc>
                  <a:txBody>
                    <a:bodyPr/>
                    <a:lstStyle/>
                    <a:p>
                      <a:pPr marL="0" marR="0" algn="ctr">
                        <a:lnSpc>
                          <a:spcPct val="107000"/>
                        </a:lnSpc>
                        <a:spcBef>
                          <a:spcPts val="0"/>
                        </a:spcBef>
                        <a:spcAft>
                          <a:spcPts val="0"/>
                        </a:spcAft>
                      </a:pPr>
                      <a:r>
                        <a:rPr lang="en-US" sz="800">
                          <a:effectLst/>
                        </a:rPr>
                        <a:t>Wfeed</a:t>
                      </a:r>
                      <a:r>
                        <a:rPr lang="el-GR" sz="800">
                          <a:effectLst/>
                        </a:rPr>
                        <a:t> (πάχος γραμμής τροφοδοσίας)</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0.143841</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5.12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158356146"/>
                  </a:ext>
                </a:extLst>
              </a:tr>
              <a:tr h="300503">
                <a:tc>
                  <a:txBody>
                    <a:bodyPr/>
                    <a:lstStyle/>
                    <a:p>
                      <a:pPr marL="0" marR="0" algn="ctr">
                        <a:lnSpc>
                          <a:spcPct val="107000"/>
                        </a:lnSpc>
                        <a:spcBef>
                          <a:spcPts val="0"/>
                        </a:spcBef>
                        <a:spcAft>
                          <a:spcPts val="0"/>
                        </a:spcAft>
                      </a:pPr>
                      <a:r>
                        <a:rPr lang="en-US" sz="800">
                          <a:effectLst/>
                        </a:rPr>
                        <a:t>Lground</a:t>
                      </a:r>
                      <a:r>
                        <a:rPr lang="el-GR" sz="800">
                          <a:effectLst/>
                        </a:rPr>
                        <a:t> (μήκος επιφάνειας γείωσης)</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a:effectLst/>
                        </a:rPr>
                        <a:t>0.370259</a:t>
                      </a:r>
                    </a:p>
                    <a:p>
                      <a:pPr marL="0" marR="0" algn="ctr">
                        <a:lnSpc>
                          <a:spcPct val="107000"/>
                        </a:lnSpc>
                        <a:spcBef>
                          <a:spcPts val="0"/>
                        </a:spcBef>
                        <a:spcAft>
                          <a:spcPts val="0"/>
                        </a:spcAft>
                      </a:pPr>
                      <a:r>
                        <a:rPr lang="el-GR"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tc>
                  <a:txBody>
                    <a:bodyPr/>
                    <a:lstStyle/>
                    <a:p>
                      <a:pPr marL="0" marR="0" algn="ctr">
                        <a:lnSpc>
                          <a:spcPct val="107000"/>
                        </a:lnSpc>
                        <a:spcBef>
                          <a:spcPts val="0"/>
                        </a:spcBef>
                        <a:spcAft>
                          <a:spcPts val="0"/>
                        </a:spcAft>
                      </a:pPr>
                      <a:r>
                        <a:rPr lang="en-US" sz="800" dirty="0">
                          <a:effectLst/>
                        </a:rPr>
                        <a:t>83.44</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7123" marR="47123" marT="0" marB="0"/>
                </a:tc>
                <a:extLst>
                  <a:ext uri="{0D108BD9-81ED-4DB2-BD59-A6C34878D82A}">
                    <a16:rowId xmlns:a16="http://schemas.microsoft.com/office/drawing/2014/main" val="3708130905"/>
                  </a:ext>
                </a:extLst>
              </a:tr>
            </a:tbl>
          </a:graphicData>
        </a:graphic>
      </p:graphicFrame>
    </p:spTree>
    <p:extLst>
      <p:ext uri="{BB962C8B-B14F-4D97-AF65-F5344CB8AC3E}">
        <p14:creationId xmlns:p14="http://schemas.microsoft.com/office/powerpoint/2010/main" val="4290243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318775-8588-4075-9EB9-DE80ED64E10E}"/>
              </a:ext>
            </a:extLst>
          </p:cNvPr>
          <p:cNvPicPr>
            <a:picLocks noChangeAspect="1"/>
          </p:cNvPicPr>
          <p:nvPr/>
        </p:nvPicPr>
        <p:blipFill>
          <a:blip r:embed="rId2"/>
          <a:stretch>
            <a:fillRect/>
          </a:stretch>
        </p:blipFill>
        <p:spPr>
          <a:xfrm>
            <a:off x="2669528" y="1278386"/>
            <a:ext cx="6852943" cy="1661680"/>
          </a:xfrm>
          <a:prstGeom prst="rect">
            <a:avLst/>
          </a:prstGeom>
        </p:spPr>
      </p:pic>
      <p:graphicFrame>
        <p:nvGraphicFramePr>
          <p:cNvPr id="5" name="Table 4">
            <a:extLst>
              <a:ext uri="{FF2B5EF4-FFF2-40B4-BE49-F238E27FC236}">
                <a16:creationId xmlns:a16="http://schemas.microsoft.com/office/drawing/2014/main" id="{DE8A97FF-5BFC-4919-89A5-B7C70A3EECEC}"/>
              </a:ext>
            </a:extLst>
          </p:cNvPr>
          <p:cNvGraphicFramePr>
            <a:graphicFrameLocks noGrp="1"/>
          </p:cNvGraphicFramePr>
          <p:nvPr>
            <p:extLst>
              <p:ext uri="{D42A27DB-BD31-4B8C-83A1-F6EECF244321}">
                <p14:modId xmlns:p14="http://schemas.microsoft.com/office/powerpoint/2010/main" val="1891168986"/>
              </p:ext>
            </p:extLst>
          </p:nvPr>
        </p:nvGraphicFramePr>
        <p:xfrm>
          <a:off x="2669528" y="3917935"/>
          <a:ext cx="4047490" cy="681484"/>
        </p:xfrm>
        <a:graphic>
          <a:graphicData uri="http://schemas.openxmlformats.org/drawingml/2006/table">
            <a:tbl>
              <a:tblPr firstRow="1" firstCol="1" bandRow="1">
                <a:tableStyleId>{5C22544A-7EE6-4342-B048-85BDC9FD1C3A}</a:tableStyleId>
              </a:tblPr>
              <a:tblGrid>
                <a:gridCol w="1294765">
                  <a:extLst>
                    <a:ext uri="{9D8B030D-6E8A-4147-A177-3AD203B41FA5}">
                      <a16:colId xmlns:a16="http://schemas.microsoft.com/office/drawing/2014/main" val="1073920519"/>
                    </a:ext>
                  </a:extLst>
                </a:gridCol>
                <a:gridCol w="1294765">
                  <a:extLst>
                    <a:ext uri="{9D8B030D-6E8A-4147-A177-3AD203B41FA5}">
                      <a16:colId xmlns:a16="http://schemas.microsoft.com/office/drawing/2014/main" val="4212127974"/>
                    </a:ext>
                  </a:extLst>
                </a:gridCol>
                <a:gridCol w="1457960">
                  <a:extLst>
                    <a:ext uri="{9D8B030D-6E8A-4147-A177-3AD203B41FA5}">
                      <a16:colId xmlns:a16="http://schemas.microsoft.com/office/drawing/2014/main" val="4424514"/>
                    </a:ext>
                  </a:extLst>
                </a:gridCol>
              </a:tblGrid>
              <a:tr h="156210">
                <a:tc>
                  <a:txBody>
                    <a:bodyPr/>
                    <a:lstStyle/>
                    <a:p>
                      <a:pPr algn="ctr">
                        <a:lnSpc>
                          <a:spcPct val="107000"/>
                        </a:lnSpc>
                        <a:spcAft>
                          <a:spcPts val="800"/>
                        </a:spcAft>
                      </a:pPr>
                      <a:r>
                        <a:rPr lang="el-GR" sz="1100">
                          <a:effectLst/>
                        </a:rPr>
                        <a:t>Συχνότητα</a:t>
                      </a:r>
                      <a:r>
                        <a:rPr lang="en-US" sz="1100">
                          <a:effectLst/>
                        </a:rPr>
                        <a:t> (MHz)</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S</a:t>
                      </a:r>
                      <a:r>
                        <a:rPr lang="en-US" sz="1100" baseline="-25000">
                          <a:effectLst/>
                        </a:rPr>
                        <a:t>11 </a:t>
                      </a:r>
                      <a:r>
                        <a:rPr lang="en-US" sz="1100">
                          <a:effectLst/>
                        </a:rPr>
                        <a:t>(dB)</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Peak Realised Gain</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7964614"/>
                  </a:ext>
                </a:extLst>
              </a:tr>
              <a:tr h="163195">
                <a:tc>
                  <a:txBody>
                    <a:bodyPr/>
                    <a:lstStyle/>
                    <a:p>
                      <a:pPr algn="ctr">
                        <a:lnSpc>
                          <a:spcPct val="107000"/>
                        </a:lnSpc>
                        <a:spcAft>
                          <a:spcPts val="800"/>
                        </a:spcAft>
                      </a:pPr>
                      <a:r>
                        <a:rPr lang="el-GR" sz="1100">
                          <a:effectLst/>
                        </a:rPr>
                        <a:t>868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r>
                        <a:rPr lang="el-GR" sz="1100">
                          <a:effectLst/>
                        </a:rPr>
                        <a:t>13.22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1.77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1320493"/>
                  </a:ext>
                </a:extLst>
              </a:tr>
              <a:tr h="156210">
                <a:tc>
                  <a:txBody>
                    <a:bodyPr/>
                    <a:lstStyle/>
                    <a:p>
                      <a:pPr algn="ctr">
                        <a:lnSpc>
                          <a:spcPct val="107000"/>
                        </a:lnSpc>
                        <a:spcAft>
                          <a:spcPts val="800"/>
                        </a:spcAft>
                      </a:pPr>
                      <a:r>
                        <a:rPr lang="el-GR" sz="1100">
                          <a:effectLst/>
                        </a:rPr>
                        <a:t>1800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r>
                        <a:rPr lang="el-GR" sz="1100">
                          <a:effectLst/>
                        </a:rPr>
                        <a:t>21.82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1493876"/>
                  </a:ext>
                </a:extLst>
              </a:tr>
              <a:tr h="156210">
                <a:tc>
                  <a:txBody>
                    <a:bodyPr/>
                    <a:lstStyle/>
                    <a:p>
                      <a:pPr algn="ctr">
                        <a:lnSpc>
                          <a:spcPct val="107000"/>
                        </a:lnSpc>
                        <a:spcAft>
                          <a:spcPts val="800"/>
                        </a:spcAft>
                      </a:pPr>
                      <a:r>
                        <a:rPr lang="el-GR" sz="1100">
                          <a:effectLst/>
                        </a:rPr>
                        <a:t>2100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a:t>
                      </a:r>
                      <a:r>
                        <a:rPr lang="el-GR" sz="1100">
                          <a:effectLst/>
                        </a:rPr>
                        <a:t>3.51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1.4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3947054"/>
                  </a:ext>
                </a:extLst>
              </a:tr>
            </a:tbl>
          </a:graphicData>
        </a:graphic>
      </p:graphicFrame>
    </p:spTree>
    <p:extLst>
      <p:ext uri="{BB962C8B-B14F-4D97-AF65-F5344CB8AC3E}">
        <p14:creationId xmlns:p14="http://schemas.microsoft.com/office/powerpoint/2010/main" val="3989840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r>
              <a:rPr lang="en-US" sz="1800" spc="-1" dirty="0">
                <a:latin typeface="Arial"/>
              </a:rPr>
              <a:t>b) </a:t>
            </a:r>
            <a:r>
              <a:rPr lang="en-US" sz="1800" dirty="0">
                <a:effectLst/>
                <a:ea typeface="Calibri" panose="020F0502020204030204" pitchFamily="34" charset="0"/>
              </a:rPr>
              <a:t>GWO:</a:t>
            </a:r>
          </a:p>
          <a:p>
            <a:pPr algn="just">
              <a:buNone/>
            </a:pPr>
            <a:endParaRPr lang="en-US" sz="1800" strike="noStrike" spc="-1" dirty="0"/>
          </a:p>
          <a:p>
            <a:pPr algn="just">
              <a:buNone/>
            </a:pPr>
            <a:endParaRPr lang="en-US" sz="1800" spc="-1" dirty="0"/>
          </a:p>
          <a:p>
            <a:pPr algn="just">
              <a:buNone/>
            </a:pPr>
            <a:endParaRPr lang="en-US" sz="1800" strike="noStrike" spc="-1" dirty="0"/>
          </a:p>
        </p:txBody>
      </p:sp>
      <p:pic>
        <p:nvPicPr>
          <p:cNvPr id="3" name="Picture 2">
            <a:extLst>
              <a:ext uri="{FF2B5EF4-FFF2-40B4-BE49-F238E27FC236}">
                <a16:creationId xmlns:a16="http://schemas.microsoft.com/office/drawing/2014/main" id="{0B7CE40F-C9A0-45D1-9193-C123BDBC9F03}"/>
              </a:ext>
            </a:extLst>
          </p:cNvPr>
          <p:cNvPicPr>
            <a:picLocks noChangeAspect="1"/>
          </p:cNvPicPr>
          <p:nvPr/>
        </p:nvPicPr>
        <p:blipFill>
          <a:blip r:embed="rId2"/>
          <a:stretch>
            <a:fillRect/>
          </a:stretch>
        </p:blipFill>
        <p:spPr>
          <a:xfrm>
            <a:off x="3700032" y="1223002"/>
            <a:ext cx="4791335" cy="3315018"/>
          </a:xfrm>
          <a:prstGeom prst="rect">
            <a:avLst/>
          </a:prstGeom>
        </p:spPr>
      </p:pic>
    </p:spTree>
    <p:extLst>
      <p:ext uri="{BB962C8B-B14F-4D97-AF65-F5344CB8AC3E}">
        <p14:creationId xmlns:p14="http://schemas.microsoft.com/office/powerpoint/2010/main" val="257665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6DBECC5-B9BA-460F-9A47-729AC1617C39}"/>
              </a:ext>
            </a:extLst>
          </p:cNvPr>
          <p:cNvGraphicFramePr>
            <a:graphicFrameLocks noGrp="1"/>
          </p:cNvGraphicFramePr>
          <p:nvPr>
            <p:extLst>
              <p:ext uri="{D42A27DB-BD31-4B8C-83A1-F6EECF244321}">
                <p14:modId xmlns:p14="http://schemas.microsoft.com/office/powerpoint/2010/main" val="3357074279"/>
              </p:ext>
            </p:extLst>
          </p:nvPr>
        </p:nvGraphicFramePr>
        <p:xfrm>
          <a:off x="3907654" y="711208"/>
          <a:ext cx="4376691" cy="5435583"/>
        </p:xfrm>
        <a:graphic>
          <a:graphicData uri="http://schemas.openxmlformats.org/drawingml/2006/table">
            <a:tbl>
              <a:tblPr firstRow="1" firstCol="1" bandRow="1">
                <a:tableStyleId>{5C22544A-7EE6-4342-B048-85BDC9FD1C3A}</a:tableStyleId>
              </a:tblPr>
              <a:tblGrid>
                <a:gridCol w="1458559">
                  <a:extLst>
                    <a:ext uri="{9D8B030D-6E8A-4147-A177-3AD203B41FA5}">
                      <a16:colId xmlns:a16="http://schemas.microsoft.com/office/drawing/2014/main" val="1199701037"/>
                    </a:ext>
                  </a:extLst>
                </a:gridCol>
                <a:gridCol w="1459066">
                  <a:extLst>
                    <a:ext uri="{9D8B030D-6E8A-4147-A177-3AD203B41FA5}">
                      <a16:colId xmlns:a16="http://schemas.microsoft.com/office/drawing/2014/main" val="3821051499"/>
                    </a:ext>
                  </a:extLst>
                </a:gridCol>
                <a:gridCol w="1459066">
                  <a:extLst>
                    <a:ext uri="{9D8B030D-6E8A-4147-A177-3AD203B41FA5}">
                      <a16:colId xmlns:a16="http://schemas.microsoft.com/office/drawing/2014/main" val="3407033041"/>
                    </a:ext>
                  </a:extLst>
                </a:gridCol>
              </a:tblGrid>
              <a:tr h="316203">
                <a:tc>
                  <a:txBody>
                    <a:bodyPr/>
                    <a:lstStyle/>
                    <a:p>
                      <a:pPr marL="0" marR="0" algn="ctr">
                        <a:lnSpc>
                          <a:spcPct val="107000"/>
                        </a:lnSpc>
                        <a:spcBef>
                          <a:spcPts val="0"/>
                        </a:spcBef>
                        <a:spcAft>
                          <a:spcPts val="0"/>
                        </a:spcAft>
                      </a:pPr>
                      <a:r>
                        <a:rPr lang="el-GR" sz="700">
                          <a:effectLst/>
                        </a:rPr>
                        <a:t>Μεταβλητή</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l-GR" sz="700">
                          <a:effectLst/>
                        </a:rPr>
                        <a:t>Διάνυσμα χώρου αναζήτησης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l-GR" sz="700">
                          <a:effectLst/>
                        </a:rPr>
                        <a:t>Πραγματικές διαστάσεις (</a:t>
                      </a:r>
                      <a:r>
                        <a:rPr lang="en-US" sz="700">
                          <a:effectLst/>
                        </a:rPr>
                        <a:t>mm)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1921675153"/>
                  </a:ext>
                </a:extLst>
              </a:tr>
              <a:tr h="316203">
                <a:tc>
                  <a:txBody>
                    <a:bodyPr/>
                    <a:lstStyle/>
                    <a:p>
                      <a:pPr marL="0" marR="0" algn="ctr">
                        <a:lnSpc>
                          <a:spcPct val="107000"/>
                        </a:lnSpc>
                        <a:spcBef>
                          <a:spcPts val="0"/>
                        </a:spcBef>
                        <a:spcAft>
                          <a:spcPts val="0"/>
                        </a:spcAft>
                      </a:pPr>
                      <a:r>
                        <a:rPr lang="el-GR" sz="700">
                          <a:effectLst/>
                        </a:rPr>
                        <a:t>W (πλάτος </a:t>
                      </a:r>
                      <a:r>
                        <a:rPr lang="en-US" sz="700">
                          <a:effectLst/>
                        </a:rPr>
                        <a:t>patch)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36.34</a:t>
                      </a:r>
                    </a:p>
                    <a:p>
                      <a:pPr marL="0" marR="0" algn="ctr">
                        <a:lnSpc>
                          <a:spcPct val="107000"/>
                        </a:lnSpc>
                        <a:spcBef>
                          <a:spcPts val="0"/>
                        </a:spcBef>
                        <a:spcAft>
                          <a:spcPts val="0"/>
                        </a:spcAft>
                        <a:tabLst>
                          <a:tab pos="431800" algn="l"/>
                        </a:tabLs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36.34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328255529"/>
                  </a:ext>
                </a:extLst>
              </a:tr>
              <a:tr h="522471">
                <a:tc>
                  <a:txBody>
                    <a:bodyPr/>
                    <a:lstStyle/>
                    <a:p>
                      <a:pPr marL="0" marR="0" algn="ctr">
                        <a:lnSpc>
                          <a:spcPct val="107000"/>
                        </a:lnSpc>
                        <a:spcBef>
                          <a:spcPts val="0"/>
                        </a:spcBef>
                        <a:spcAft>
                          <a:spcPts val="0"/>
                        </a:spcAft>
                      </a:pPr>
                      <a:r>
                        <a:rPr lang="en-US" sz="700">
                          <a:effectLst/>
                        </a:rPr>
                        <a:t>L (</a:t>
                      </a:r>
                      <a:r>
                        <a:rPr lang="el-GR" sz="700">
                          <a:effectLst/>
                        </a:rPr>
                        <a:t>μήκος </a:t>
                      </a:r>
                      <a:r>
                        <a:rPr lang="en-US" sz="700">
                          <a:effectLst/>
                        </a:rPr>
                        <a:t>patch)</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dirty="0">
                          <a:effectLst/>
                        </a:rPr>
                        <a:t>47.95</a:t>
                      </a:r>
                    </a:p>
                    <a:p>
                      <a:pPr marL="0" marR="0" algn="ctr">
                        <a:lnSpc>
                          <a:spcPct val="107000"/>
                        </a:lnSpc>
                        <a:spcBef>
                          <a:spcPts val="0"/>
                        </a:spcBef>
                        <a:spcAft>
                          <a:spcPts val="0"/>
                        </a:spcAft>
                      </a:pPr>
                      <a:r>
                        <a:rPr lang="en-US" sz="900" dirty="0">
                          <a:effectLst/>
                        </a:rPr>
                        <a:t> </a:t>
                      </a:r>
                      <a:endParaRPr lang="en-US" sz="700" dirty="0">
                        <a:effectLst/>
                      </a:endParaRPr>
                    </a:p>
                    <a:p>
                      <a:pPr marL="0" marR="0" algn="ctr">
                        <a:lnSpc>
                          <a:spcPct val="107000"/>
                        </a:lnSpc>
                        <a:spcBef>
                          <a:spcPts val="0"/>
                        </a:spcBef>
                        <a:spcAft>
                          <a:spcPts val="0"/>
                        </a:spcAft>
                      </a:pPr>
                      <a:r>
                        <a:rPr lang="el-GR"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47.95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2792621535"/>
                  </a:ext>
                </a:extLst>
              </a:tr>
              <a:tr h="316203">
                <a:tc>
                  <a:txBody>
                    <a:bodyPr/>
                    <a:lstStyle/>
                    <a:p>
                      <a:pPr marL="0" marR="0" algn="ctr">
                        <a:lnSpc>
                          <a:spcPct val="107000"/>
                        </a:lnSpc>
                        <a:spcBef>
                          <a:spcPts val="0"/>
                        </a:spcBef>
                        <a:spcAft>
                          <a:spcPts val="0"/>
                        </a:spcAft>
                      </a:pPr>
                      <a:r>
                        <a:rPr lang="en-US" sz="700">
                          <a:effectLst/>
                        </a:rPr>
                        <a:t>Ls</a:t>
                      </a:r>
                      <a:r>
                        <a:rPr lang="el-GR" sz="700">
                          <a:effectLst/>
                        </a:rPr>
                        <a:t>1 (μήκος πρώτης εσοχής)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0.16</a:t>
                      </a:r>
                    </a:p>
                    <a:p>
                      <a:pPr marL="0" marR="0" algn="ctr">
                        <a:lnSpc>
                          <a:spcPct val="107000"/>
                        </a:lnSpc>
                        <a:spcBef>
                          <a:spcPts val="0"/>
                        </a:spcBef>
                        <a:spcAft>
                          <a:spcPts val="0"/>
                        </a:spcAf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7.67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1411924085"/>
                  </a:ext>
                </a:extLst>
              </a:tr>
              <a:tr h="316203">
                <a:tc>
                  <a:txBody>
                    <a:bodyPr/>
                    <a:lstStyle/>
                    <a:p>
                      <a:pPr marL="0" marR="0" algn="ctr">
                        <a:lnSpc>
                          <a:spcPct val="107000"/>
                        </a:lnSpc>
                        <a:spcBef>
                          <a:spcPts val="0"/>
                        </a:spcBef>
                        <a:spcAft>
                          <a:spcPts val="0"/>
                        </a:spcAft>
                      </a:pPr>
                      <a:r>
                        <a:rPr lang="en-US" sz="700">
                          <a:effectLst/>
                        </a:rPr>
                        <a:t>Ls2</a:t>
                      </a:r>
                      <a:r>
                        <a:rPr lang="el-GR" sz="700">
                          <a:effectLst/>
                        </a:rPr>
                        <a:t> (μήκος δεύτερης εσοχής)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0.05</a:t>
                      </a:r>
                    </a:p>
                    <a:p>
                      <a:pPr marL="0" marR="0" algn="ctr">
                        <a:lnSpc>
                          <a:spcPct val="107000"/>
                        </a:lnSpc>
                        <a:spcBef>
                          <a:spcPts val="0"/>
                        </a:spcBef>
                        <a:spcAft>
                          <a:spcPts val="0"/>
                        </a:spcAf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2.4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3017598133"/>
                  </a:ext>
                </a:extLst>
              </a:tr>
              <a:tr h="316203">
                <a:tc>
                  <a:txBody>
                    <a:bodyPr/>
                    <a:lstStyle/>
                    <a:p>
                      <a:pPr marL="0" marR="0" algn="ctr">
                        <a:lnSpc>
                          <a:spcPct val="107000"/>
                        </a:lnSpc>
                        <a:spcBef>
                          <a:spcPts val="0"/>
                        </a:spcBef>
                        <a:spcAft>
                          <a:spcPts val="0"/>
                        </a:spcAft>
                      </a:pPr>
                      <a:r>
                        <a:rPr lang="en-US" sz="700">
                          <a:effectLst/>
                        </a:rPr>
                        <a:t>Ls3</a:t>
                      </a:r>
                      <a:r>
                        <a:rPr lang="el-GR" sz="700">
                          <a:effectLst/>
                        </a:rPr>
                        <a:t> (μήκος τρίτης εσοχής)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0.11</a:t>
                      </a:r>
                    </a:p>
                    <a:p>
                      <a:pPr marL="0" marR="0" algn="ctr">
                        <a:lnSpc>
                          <a:spcPct val="107000"/>
                        </a:lnSpc>
                        <a:spcBef>
                          <a:spcPts val="0"/>
                        </a:spcBef>
                        <a:spcAft>
                          <a:spcPts val="0"/>
                        </a:spcAft>
                        <a:tabLst>
                          <a:tab pos="409575" algn="l"/>
                        </a:tabLs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5.27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3156679706"/>
                  </a:ext>
                </a:extLst>
              </a:tr>
              <a:tr h="316203">
                <a:tc>
                  <a:txBody>
                    <a:bodyPr/>
                    <a:lstStyle/>
                    <a:p>
                      <a:pPr marL="0" marR="0" algn="ctr">
                        <a:lnSpc>
                          <a:spcPct val="107000"/>
                        </a:lnSpc>
                        <a:spcBef>
                          <a:spcPts val="0"/>
                        </a:spcBef>
                        <a:spcAft>
                          <a:spcPts val="0"/>
                        </a:spcAft>
                      </a:pPr>
                      <a:r>
                        <a:rPr lang="en-US" sz="700">
                          <a:effectLst/>
                        </a:rPr>
                        <a:t>Ws1</a:t>
                      </a:r>
                      <a:r>
                        <a:rPr lang="el-GR" sz="700">
                          <a:effectLst/>
                        </a:rPr>
                        <a:t> (πλάτος πρώτης εσοχής)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0.16</a:t>
                      </a:r>
                    </a:p>
                    <a:p>
                      <a:pPr marL="0" marR="0" algn="ctr">
                        <a:lnSpc>
                          <a:spcPct val="107000"/>
                        </a:lnSpc>
                        <a:spcBef>
                          <a:spcPts val="0"/>
                        </a:spcBef>
                        <a:spcAft>
                          <a:spcPts val="0"/>
                        </a:spcAf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5.81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3498150189"/>
                  </a:ext>
                </a:extLst>
              </a:tr>
              <a:tr h="316203">
                <a:tc>
                  <a:txBody>
                    <a:bodyPr/>
                    <a:lstStyle/>
                    <a:p>
                      <a:pPr marL="0" marR="0" algn="ctr">
                        <a:lnSpc>
                          <a:spcPct val="107000"/>
                        </a:lnSpc>
                        <a:spcBef>
                          <a:spcPts val="0"/>
                        </a:spcBef>
                        <a:spcAft>
                          <a:spcPts val="0"/>
                        </a:spcAft>
                      </a:pPr>
                      <a:r>
                        <a:rPr lang="en-US" sz="700">
                          <a:effectLst/>
                        </a:rPr>
                        <a:t>Ws2</a:t>
                      </a:r>
                      <a:r>
                        <a:rPr lang="el-GR" sz="700">
                          <a:effectLst/>
                        </a:rPr>
                        <a:t> (πλάτος δεύτερης εσοχής)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dirty="0">
                          <a:effectLst/>
                        </a:rPr>
                        <a:t>0.15</a:t>
                      </a:r>
                    </a:p>
                    <a:p>
                      <a:pPr marL="0" marR="0" algn="ctr">
                        <a:lnSpc>
                          <a:spcPct val="107000"/>
                        </a:lnSpc>
                        <a:spcBef>
                          <a:spcPts val="0"/>
                        </a:spcBef>
                        <a:spcAft>
                          <a:spcPts val="0"/>
                        </a:spcAft>
                      </a:pPr>
                      <a:r>
                        <a:rPr lang="el-GR"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5.45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799675584"/>
                  </a:ext>
                </a:extLst>
              </a:tr>
              <a:tr h="316203">
                <a:tc>
                  <a:txBody>
                    <a:bodyPr/>
                    <a:lstStyle/>
                    <a:p>
                      <a:pPr marL="0" marR="0" algn="ctr">
                        <a:lnSpc>
                          <a:spcPct val="107000"/>
                        </a:lnSpc>
                        <a:spcBef>
                          <a:spcPts val="0"/>
                        </a:spcBef>
                        <a:spcAft>
                          <a:spcPts val="0"/>
                        </a:spcAft>
                      </a:pPr>
                      <a:r>
                        <a:rPr lang="en-US" sz="700">
                          <a:effectLst/>
                        </a:rPr>
                        <a:t>Ws</a:t>
                      </a:r>
                      <a:r>
                        <a:rPr lang="el-GR" sz="700">
                          <a:effectLst/>
                        </a:rPr>
                        <a:t>3 (πλάτος τρίτης εσοχής)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0.38</a:t>
                      </a:r>
                    </a:p>
                    <a:p>
                      <a:pPr marL="0" marR="0" algn="ctr">
                        <a:lnSpc>
                          <a:spcPct val="107000"/>
                        </a:lnSpc>
                        <a:spcBef>
                          <a:spcPts val="0"/>
                        </a:spcBef>
                        <a:spcAft>
                          <a:spcPts val="0"/>
                        </a:spcAf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13.81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3034517175"/>
                  </a:ext>
                </a:extLst>
              </a:tr>
              <a:tr h="316203">
                <a:tc>
                  <a:txBody>
                    <a:bodyPr/>
                    <a:lstStyle/>
                    <a:p>
                      <a:pPr marL="0" marR="0" algn="ctr">
                        <a:lnSpc>
                          <a:spcPct val="107000"/>
                        </a:lnSpc>
                        <a:spcBef>
                          <a:spcPts val="0"/>
                        </a:spcBef>
                        <a:spcAft>
                          <a:spcPts val="0"/>
                        </a:spcAft>
                      </a:pPr>
                      <a:r>
                        <a:rPr lang="en-US" sz="700">
                          <a:effectLst/>
                        </a:rPr>
                        <a:t>L</a:t>
                      </a:r>
                      <a:r>
                        <a:rPr lang="el-GR" sz="700">
                          <a:effectLst/>
                        </a:rPr>
                        <a:t>1 (θέση πρώτης εσοχής στον οριζόντιο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0.26</a:t>
                      </a:r>
                    </a:p>
                    <a:p>
                      <a:pPr marL="0" marR="0" algn="ctr">
                        <a:lnSpc>
                          <a:spcPct val="107000"/>
                        </a:lnSpc>
                        <a:spcBef>
                          <a:spcPts val="0"/>
                        </a:spcBef>
                        <a:spcAft>
                          <a:spcPts val="0"/>
                        </a:spcAf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12.47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178315903"/>
                  </a:ext>
                </a:extLst>
              </a:tr>
              <a:tr h="478293">
                <a:tc>
                  <a:txBody>
                    <a:bodyPr/>
                    <a:lstStyle/>
                    <a:p>
                      <a:pPr marL="0" marR="0" algn="ctr">
                        <a:lnSpc>
                          <a:spcPct val="107000"/>
                        </a:lnSpc>
                        <a:spcBef>
                          <a:spcPts val="0"/>
                        </a:spcBef>
                        <a:spcAft>
                          <a:spcPts val="0"/>
                        </a:spcAft>
                      </a:pPr>
                      <a:r>
                        <a:rPr lang="en-US" sz="700">
                          <a:effectLst/>
                        </a:rPr>
                        <a:t>L</a:t>
                      </a:r>
                      <a:r>
                        <a:rPr lang="el-GR" sz="700">
                          <a:effectLst/>
                        </a:rPr>
                        <a:t>2 (απόσταση πρώτης-δεύτερης εσοχής στον οριζόντιο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dirty="0">
                          <a:effectLst/>
                        </a:rPr>
                        <a:t>0.26</a:t>
                      </a:r>
                    </a:p>
                    <a:p>
                      <a:pPr marL="0" marR="0" algn="ctr">
                        <a:lnSpc>
                          <a:spcPct val="107000"/>
                        </a:lnSpc>
                        <a:spcBef>
                          <a:spcPts val="0"/>
                        </a:spcBef>
                        <a:spcAft>
                          <a:spcPts val="0"/>
                        </a:spcAft>
                      </a:pPr>
                      <a:r>
                        <a:rPr lang="el-GR"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12.47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1956997848"/>
                  </a:ext>
                </a:extLst>
              </a:tr>
              <a:tr h="478293">
                <a:tc>
                  <a:txBody>
                    <a:bodyPr/>
                    <a:lstStyle/>
                    <a:p>
                      <a:pPr marL="0" marR="0" algn="ctr">
                        <a:lnSpc>
                          <a:spcPct val="107000"/>
                        </a:lnSpc>
                        <a:spcBef>
                          <a:spcPts val="0"/>
                        </a:spcBef>
                        <a:spcAft>
                          <a:spcPts val="0"/>
                        </a:spcAft>
                      </a:pPr>
                      <a:r>
                        <a:rPr lang="en-US" sz="700">
                          <a:effectLst/>
                        </a:rPr>
                        <a:t>L</a:t>
                      </a:r>
                      <a:r>
                        <a:rPr lang="el-GR" sz="700">
                          <a:effectLst/>
                        </a:rPr>
                        <a:t>3 (απόσταση δεύτερης-τρίτης εσοχής στον οριζόντιο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dirty="0">
                          <a:effectLst/>
                        </a:rPr>
                        <a:t>0.31</a:t>
                      </a:r>
                    </a:p>
                    <a:p>
                      <a:pPr marL="0" marR="0" algn="ctr">
                        <a:lnSpc>
                          <a:spcPct val="107000"/>
                        </a:lnSpc>
                        <a:spcBef>
                          <a:spcPts val="0"/>
                        </a:spcBef>
                        <a:spcAft>
                          <a:spcPts val="0"/>
                        </a:spcAft>
                      </a:pPr>
                      <a:r>
                        <a:rPr lang="el-GR" sz="700" dirty="0">
                          <a:effectLst/>
                        </a:rPr>
                        <a:t> </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14.86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2019532806"/>
                  </a:ext>
                </a:extLst>
              </a:tr>
              <a:tr h="478293">
                <a:tc>
                  <a:txBody>
                    <a:bodyPr/>
                    <a:lstStyle/>
                    <a:p>
                      <a:pPr marL="0" marR="0" algn="ctr">
                        <a:lnSpc>
                          <a:spcPct val="107000"/>
                        </a:lnSpc>
                        <a:spcBef>
                          <a:spcPts val="0"/>
                        </a:spcBef>
                        <a:spcAft>
                          <a:spcPts val="0"/>
                        </a:spcAft>
                      </a:pPr>
                      <a:r>
                        <a:rPr lang="en-US" sz="700">
                          <a:effectLst/>
                        </a:rPr>
                        <a:t>Xfeed</a:t>
                      </a:r>
                      <a:r>
                        <a:rPr lang="el-GR" sz="700">
                          <a:effectLst/>
                        </a:rPr>
                        <a:t> (θέση γραμμής τροφοδοσίας στον κάθετο άξονα)</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0.64</a:t>
                      </a:r>
                    </a:p>
                    <a:p>
                      <a:pPr marL="0" marR="0" algn="ctr">
                        <a:lnSpc>
                          <a:spcPct val="107000"/>
                        </a:lnSpc>
                        <a:spcBef>
                          <a:spcPts val="0"/>
                        </a:spcBef>
                        <a:spcAft>
                          <a:spcPts val="0"/>
                        </a:spcAf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23.26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798787980"/>
                  </a:ext>
                </a:extLst>
              </a:tr>
              <a:tr h="316203">
                <a:tc>
                  <a:txBody>
                    <a:bodyPr/>
                    <a:lstStyle/>
                    <a:p>
                      <a:pPr marL="0" marR="0" algn="ctr">
                        <a:lnSpc>
                          <a:spcPct val="107000"/>
                        </a:lnSpc>
                        <a:spcBef>
                          <a:spcPts val="0"/>
                        </a:spcBef>
                        <a:spcAft>
                          <a:spcPts val="0"/>
                        </a:spcAft>
                      </a:pPr>
                      <a:r>
                        <a:rPr lang="en-US" sz="700">
                          <a:effectLst/>
                        </a:rPr>
                        <a:t>Wfeed</a:t>
                      </a:r>
                      <a:r>
                        <a:rPr lang="el-GR" sz="700">
                          <a:effectLst/>
                        </a:rPr>
                        <a:t> (πάχος γραμμής τροφοδοσίας)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0.12</a:t>
                      </a:r>
                    </a:p>
                    <a:p>
                      <a:pPr marL="0" marR="0" algn="ctr">
                        <a:lnSpc>
                          <a:spcPct val="107000"/>
                        </a:lnSpc>
                        <a:spcBef>
                          <a:spcPts val="0"/>
                        </a:spcBef>
                        <a:spcAft>
                          <a:spcPts val="0"/>
                        </a:spcAf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4.36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545245694"/>
                  </a:ext>
                </a:extLst>
              </a:tr>
              <a:tr h="316203">
                <a:tc>
                  <a:txBody>
                    <a:bodyPr/>
                    <a:lstStyle/>
                    <a:p>
                      <a:pPr marL="0" marR="0" algn="ctr">
                        <a:lnSpc>
                          <a:spcPct val="107000"/>
                        </a:lnSpc>
                        <a:spcBef>
                          <a:spcPts val="0"/>
                        </a:spcBef>
                        <a:spcAft>
                          <a:spcPts val="0"/>
                        </a:spcAft>
                      </a:pPr>
                      <a:r>
                        <a:rPr lang="en-US" sz="700">
                          <a:effectLst/>
                        </a:rPr>
                        <a:t>Lground</a:t>
                      </a:r>
                      <a:r>
                        <a:rPr lang="el-GR" sz="700">
                          <a:effectLst/>
                        </a:rPr>
                        <a:t> (μήκος επιφάνειας γείωσης)</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a:effectLst/>
                        </a:rPr>
                        <a:t>0.38</a:t>
                      </a:r>
                    </a:p>
                    <a:p>
                      <a:pPr marL="0" marR="0" algn="ctr">
                        <a:lnSpc>
                          <a:spcPct val="107000"/>
                        </a:lnSpc>
                        <a:spcBef>
                          <a:spcPts val="0"/>
                        </a:spcBef>
                        <a:spcAft>
                          <a:spcPts val="0"/>
                        </a:spcAft>
                      </a:pPr>
                      <a:r>
                        <a:rPr lang="el-GR" sz="7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tc>
                  <a:txBody>
                    <a:bodyPr/>
                    <a:lstStyle/>
                    <a:p>
                      <a:pPr marL="0" marR="0" algn="ctr">
                        <a:lnSpc>
                          <a:spcPct val="107000"/>
                        </a:lnSpc>
                        <a:spcBef>
                          <a:spcPts val="0"/>
                        </a:spcBef>
                        <a:spcAft>
                          <a:spcPts val="0"/>
                        </a:spcAft>
                      </a:pPr>
                      <a:r>
                        <a:rPr lang="en-US" sz="700" dirty="0">
                          <a:effectLst/>
                        </a:rPr>
                        <a:t>83.89</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335" marR="45335" marT="0" marB="0"/>
                </a:tc>
                <a:extLst>
                  <a:ext uri="{0D108BD9-81ED-4DB2-BD59-A6C34878D82A}">
                    <a16:rowId xmlns:a16="http://schemas.microsoft.com/office/drawing/2014/main" val="1939546381"/>
                  </a:ext>
                </a:extLst>
              </a:tr>
            </a:tbl>
          </a:graphicData>
        </a:graphic>
      </p:graphicFrame>
    </p:spTree>
    <p:extLst>
      <p:ext uri="{BB962C8B-B14F-4D97-AF65-F5344CB8AC3E}">
        <p14:creationId xmlns:p14="http://schemas.microsoft.com/office/powerpoint/2010/main" val="3772548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F5CE7-7163-430F-A5BA-0253E871245D}"/>
              </a:ext>
            </a:extLst>
          </p:cNvPr>
          <p:cNvPicPr>
            <a:picLocks noChangeAspect="1"/>
          </p:cNvPicPr>
          <p:nvPr/>
        </p:nvPicPr>
        <p:blipFill>
          <a:blip r:embed="rId2"/>
          <a:stretch>
            <a:fillRect/>
          </a:stretch>
        </p:blipFill>
        <p:spPr>
          <a:xfrm>
            <a:off x="2104934" y="714682"/>
            <a:ext cx="7982132" cy="1930863"/>
          </a:xfrm>
          <a:prstGeom prst="rect">
            <a:avLst/>
          </a:prstGeom>
        </p:spPr>
      </p:pic>
      <p:graphicFrame>
        <p:nvGraphicFramePr>
          <p:cNvPr id="5" name="Table 4">
            <a:extLst>
              <a:ext uri="{FF2B5EF4-FFF2-40B4-BE49-F238E27FC236}">
                <a16:creationId xmlns:a16="http://schemas.microsoft.com/office/drawing/2014/main" id="{53AB9A49-1DAB-4A62-A83C-3C1411553E35}"/>
              </a:ext>
            </a:extLst>
          </p:cNvPr>
          <p:cNvGraphicFramePr>
            <a:graphicFrameLocks noGrp="1"/>
          </p:cNvGraphicFramePr>
          <p:nvPr>
            <p:extLst>
              <p:ext uri="{D42A27DB-BD31-4B8C-83A1-F6EECF244321}">
                <p14:modId xmlns:p14="http://schemas.microsoft.com/office/powerpoint/2010/main" val="911420913"/>
              </p:ext>
            </p:extLst>
          </p:nvPr>
        </p:nvGraphicFramePr>
        <p:xfrm>
          <a:off x="2104934" y="3429000"/>
          <a:ext cx="3957320" cy="860871"/>
        </p:xfrm>
        <a:graphic>
          <a:graphicData uri="http://schemas.openxmlformats.org/drawingml/2006/table">
            <a:tbl>
              <a:tblPr firstRow="1" firstCol="1" bandRow="1">
                <a:tableStyleId>{5C22544A-7EE6-4342-B048-85BDC9FD1C3A}</a:tableStyleId>
              </a:tblPr>
              <a:tblGrid>
                <a:gridCol w="1294765">
                  <a:extLst>
                    <a:ext uri="{9D8B030D-6E8A-4147-A177-3AD203B41FA5}">
                      <a16:colId xmlns:a16="http://schemas.microsoft.com/office/drawing/2014/main" val="2317281253"/>
                    </a:ext>
                  </a:extLst>
                </a:gridCol>
                <a:gridCol w="1294765">
                  <a:extLst>
                    <a:ext uri="{9D8B030D-6E8A-4147-A177-3AD203B41FA5}">
                      <a16:colId xmlns:a16="http://schemas.microsoft.com/office/drawing/2014/main" val="3119629250"/>
                    </a:ext>
                  </a:extLst>
                </a:gridCol>
                <a:gridCol w="1367790">
                  <a:extLst>
                    <a:ext uri="{9D8B030D-6E8A-4147-A177-3AD203B41FA5}">
                      <a16:colId xmlns:a16="http://schemas.microsoft.com/office/drawing/2014/main" val="2561689498"/>
                    </a:ext>
                  </a:extLst>
                </a:gridCol>
              </a:tblGrid>
              <a:tr h="156210">
                <a:tc>
                  <a:txBody>
                    <a:bodyPr/>
                    <a:lstStyle/>
                    <a:p>
                      <a:pPr algn="ctr">
                        <a:lnSpc>
                          <a:spcPct val="107000"/>
                        </a:lnSpc>
                        <a:spcAft>
                          <a:spcPts val="800"/>
                        </a:spcAft>
                      </a:pPr>
                      <a:r>
                        <a:rPr lang="el-GR" sz="1100">
                          <a:effectLst/>
                        </a:rPr>
                        <a:t>Συχνότητα</a:t>
                      </a:r>
                      <a:r>
                        <a:rPr lang="en-US" sz="1100">
                          <a:effectLst/>
                        </a:rPr>
                        <a:t> (MHz)</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S</a:t>
                      </a:r>
                      <a:r>
                        <a:rPr lang="en-US" sz="1100" baseline="-25000">
                          <a:effectLst/>
                        </a:rPr>
                        <a:t>11 </a:t>
                      </a:r>
                      <a:r>
                        <a:rPr lang="en-US" sz="1100">
                          <a:effectLst/>
                        </a:rPr>
                        <a:t>(dB)</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Peak Realised Gain</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0057867"/>
                  </a:ext>
                </a:extLst>
              </a:tr>
              <a:tr h="163195">
                <a:tc>
                  <a:txBody>
                    <a:bodyPr/>
                    <a:lstStyle/>
                    <a:p>
                      <a:pPr algn="ctr">
                        <a:lnSpc>
                          <a:spcPct val="107000"/>
                        </a:lnSpc>
                        <a:spcAft>
                          <a:spcPts val="800"/>
                        </a:spcAft>
                      </a:pPr>
                      <a:r>
                        <a:rPr lang="el-GR" sz="1100">
                          <a:effectLst/>
                        </a:rPr>
                        <a:t>868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-16.9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1.87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1660557"/>
                  </a:ext>
                </a:extLst>
              </a:tr>
              <a:tr h="156210">
                <a:tc>
                  <a:txBody>
                    <a:bodyPr/>
                    <a:lstStyle/>
                    <a:p>
                      <a:pPr algn="ctr">
                        <a:lnSpc>
                          <a:spcPct val="107000"/>
                        </a:lnSpc>
                        <a:spcAft>
                          <a:spcPts val="800"/>
                        </a:spcAft>
                      </a:pPr>
                      <a:r>
                        <a:rPr lang="el-GR" sz="1100">
                          <a:effectLst/>
                        </a:rPr>
                        <a:t>1800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-14.79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4626695"/>
                  </a:ext>
                </a:extLst>
              </a:tr>
              <a:tr h="156210">
                <a:tc>
                  <a:txBody>
                    <a:bodyPr/>
                    <a:lstStyle/>
                    <a:p>
                      <a:pPr algn="ctr">
                        <a:lnSpc>
                          <a:spcPct val="107000"/>
                        </a:lnSpc>
                        <a:spcAft>
                          <a:spcPts val="800"/>
                        </a:spcAft>
                      </a:pPr>
                      <a:r>
                        <a:rPr lang="el-GR" sz="1100">
                          <a:effectLst/>
                        </a:rPr>
                        <a:t>2100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-23.61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1.34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0282715"/>
                  </a:ext>
                </a:extLst>
              </a:tr>
            </a:tbl>
          </a:graphicData>
        </a:graphic>
      </p:graphicFrame>
    </p:spTree>
    <p:extLst>
      <p:ext uri="{BB962C8B-B14F-4D97-AF65-F5344CB8AC3E}">
        <p14:creationId xmlns:p14="http://schemas.microsoft.com/office/powerpoint/2010/main" val="14500717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9" name="PlaceHolder 2"/>
          <p:cNvSpPr>
            <a:spLocks noGrp="1"/>
          </p:cNvSpPr>
          <p:nvPr>
            <p:ph type="subTitle"/>
          </p:nvPr>
        </p:nvSpPr>
        <p:spPr>
          <a:xfrm>
            <a:off x="1523880" y="503583"/>
            <a:ext cx="9143640" cy="4753857"/>
          </a:xfrm>
          <a:prstGeom prst="rect">
            <a:avLst/>
          </a:prstGeom>
          <a:noFill/>
          <a:ln w="0">
            <a:noFill/>
          </a:ln>
        </p:spPr>
        <p:txBody>
          <a:bodyPr anchor="t">
            <a:noAutofit/>
          </a:bodyPr>
          <a:lstStyle/>
          <a:p>
            <a:pPr algn="just">
              <a:buNone/>
            </a:pPr>
            <a:r>
              <a:rPr lang="el-GR" sz="1800" spc="-1" dirty="0">
                <a:latin typeface="Arial"/>
              </a:rPr>
              <a:t>Κεραία 3</a:t>
            </a:r>
            <a:r>
              <a:rPr lang="en-US" sz="1800" spc="-1" dirty="0">
                <a:latin typeface="Arial"/>
              </a:rPr>
              <a:t>:</a:t>
            </a:r>
          </a:p>
          <a:p>
            <a:pPr algn="just">
              <a:buNone/>
            </a:pPr>
            <a:endParaRPr lang="en-US" sz="1800" b="0" strike="noStrike" spc="-1" dirty="0">
              <a:latin typeface="Arial"/>
            </a:endParaRPr>
          </a:p>
          <a:p>
            <a:pPr algn="just">
              <a:buNone/>
            </a:pPr>
            <a:endParaRPr lang="en-US" sz="1800" b="0" strike="noStrike" spc="-1" dirty="0">
              <a:latin typeface="Arial"/>
            </a:endParaRPr>
          </a:p>
        </p:txBody>
      </p:sp>
      <p:pic>
        <p:nvPicPr>
          <p:cNvPr id="3" name="Picture 2">
            <a:extLst>
              <a:ext uri="{FF2B5EF4-FFF2-40B4-BE49-F238E27FC236}">
                <a16:creationId xmlns:a16="http://schemas.microsoft.com/office/drawing/2014/main" id="{B69D630A-DE5B-4989-B230-D039F9C81848}"/>
              </a:ext>
            </a:extLst>
          </p:cNvPr>
          <p:cNvPicPr>
            <a:picLocks noChangeAspect="1"/>
          </p:cNvPicPr>
          <p:nvPr/>
        </p:nvPicPr>
        <p:blipFill>
          <a:blip r:embed="rId2"/>
          <a:stretch>
            <a:fillRect/>
          </a:stretch>
        </p:blipFill>
        <p:spPr>
          <a:xfrm>
            <a:off x="3702343" y="1774757"/>
            <a:ext cx="4786713" cy="3308486"/>
          </a:xfrm>
          <a:prstGeom prst="rect">
            <a:avLst/>
          </a:prstGeom>
        </p:spPr>
      </p:pic>
    </p:spTree>
    <p:extLst>
      <p:ext uri="{BB962C8B-B14F-4D97-AF65-F5344CB8AC3E}">
        <p14:creationId xmlns:p14="http://schemas.microsoft.com/office/powerpoint/2010/main" val="920189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231BD33-2908-405C-88A0-BF729C2B4195}"/>
              </a:ext>
            </a:extLst>
          </p:cNvPr>
          <p:cNvGraphicFramePr>
            <a:graphicFrameLocks noGrp="1"/>
          </p:cNvGraphicFramePr>
          <p:nvPr>
            <p:extLst>
              <p:ext uri="{D42A27DB-BD31-4B8C-83A1-F6EECF244321}">
                <p14:modId xmlns:p14="http://schemas.microsoft.com/office/powerpoint/2010/main" val="4287489469"/>
              </p:ext>
            </p:extLst>
          </p:nvPr>
        </p:nvGraphicFramePr>
        <p:xfrm>
          <a:off x="3355759" y="621437"/>
          <a:ext cx="5053139" cy="5528843"/>
        </p:xfrm>
        <a:graphic>
          <a:graphicData uri="http://schemas.openxmlformats.org/drawingml/2006/table">
            <a:tbl>
              <a:tblPr firstRow="1" firstCol="1" bandRow="1">
                <a:tableStyleId>{5C22544A-7EE6-4342-B048-85BDC9FD1C3A}</a:tableStyleId>
              </a:tblPr>
              <a:tblGrid>
                <a:gridCol w="1683989">
                  <a:extLst>
                    <a:ext uri="{9D8B030D-6E8A-4147-A177-3AD203B41FA5}">
                      <a16:colId xmlns:a16="http://schemas.microsoft.com/office/drawing/2014/main" val="620903775"/>
                    </a:ext>
                  </a:extLst>
                </a:gridCol>
                <a:gridCol w="1684575">
                  <a:extLst>
                    <a:ext uri="{9D8B030D-6E8A-4147-A177-3AD203B41FA5}">
                      <a16:colId xmlns:a16="http://schemas.microsoft.com/office/drawing/2014/main" val="3702662538"/>
                    </a:ext>
                  </a:extLst>
                </a:gridCol>
                <a:gridCol w="1684575">
                  <a:extLst>
                    <a:ext uri="{9D8B030D-6E8A-4147-A177-3AD203B41FA5}">
                      <a16:colId xmlns:a16="http://schemas.microsoft.com/office/drawing/2014/main" val="476888700"/>
                    </a:ext>
                  </a:extLst>
                </a:gridCol>
              </a:tblGrid>
              <a:tr h="359316">
                <a:tc>
                  <a:txBody>
                    <a:bodyPr/>
                    <a:lstStyle/>
                    <a:p>
                      <a:pPr marL="0" marR="0" algn="ctr">
                        <a:lnSpc>
                          <a:spcPct val="107000"/>
                        </a:lnSpc>
                        <a:spcBef>
                          <a:spcPts val="0"/>
                        </a:spcBef>
                        <a:spcAft>
                          <a:spcPts val="0"/>
                        </a:spcAft>
                      </a:pPr>
                      <a:r>
                        <a:rPr lang="el-GR" sz="900" dirty="0">
                          <a:effectLst/>
                        </a:rPr>
                        <a:t>Μεταβλητή</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l-GR" sz="900">
                          <a:effectLst/>
                        </a:rPr>
                        <a:t>Διάνυσμα χώρου αναζήτησης</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l-GR" sz="900">
                          <a:effectLst/>
                        </a:rPr>
                        <a:t>Πραγματικές διαστάσεις</a:t>
                      </a:r>
                      <a:r>
                        <a:rPr lang="en-US" sz="900">
                          <a:effectLst/>
                        </a:rPr>
                        <a:t> (mm)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2033517814"/>
                  </a:ext>
                </a:extLst>
              </a:tr>
              <a:tr h="175126">
                <a:tc>
                  <a:txBody>
                    <a:bodyPr/>
                    <a:lstStyle/>
                    <a:p>
                      <a:pPr marL="0" marR="0" algn="ctr">
                        <a:lnSpc>
                          <a:spcPct val="107000"/>
                        </a:lnSpc>
                        <a:spcBef>
                          <a:spcPts val="0"/>
                        </a:spcBef>
                        <a:spcAft>
                          <a:spcPts val="0"/>
                        </a:spcAft>
                      </a:pPr>
                      <a:r>
                        <a:rPr lang="en-US" sz="900">
                          <a:effectLst/>
                        </a:rPr>
                        <a:t>W (</a:t>
                      </a:r>
                      <a:r>
                        <a:rPr lang="el-GR" sz="900">
                          <a:effectLst/>
                        </a:rPr>
                        <a:t>πλάτος </a:t>
                      </a:r>
                      <a:r>
                        <a:rPr lang="en-US" sz="900">
                          <a:effectLst/>
                        </a:rPr>
                        <a:t>patch)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34.157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34.1569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124117827"/>
                  </a:ext>
                </a:extLst>
              </a:tr>
              <a:tr h="175126">
                <a:tc>
                  <a:txBody>
                    <a:bodyPr/>
                    <a:lstStyle/>
                    <a:p>
                      <a:pPr marL="0" marR="0" algn="ctr">
                        <a:lnSpc>
                          <a:spcPct val="107000"/>
                        </a:lnSpc>
                        <a:spcBef>
                          <a:spcPts val="0"/>
                        </a:spcBef>
                        <a:spcAft>
                          <a:spcPts val="0"/>
                        </a:spcAft>
                      </a:pPr>
                      <a:r>
                        <a:rPr lang="en-US" sz="900">
                          <a:effectLst/>
                        </a:rPr>
                        <a:t>L (</a:t>
                      </a:r>
                      <a:r>
                        <a:rPr lang="el-GR" sz="900">
                          <a:effectLst/>
                        </a:rPr>
                        <a:t>μήκος </a:t>
                      </a:r>
                      <a:r>
                        <a:rPr lang="en-US" sz="900">
                          <a:effectLst/>
                        </a:rPr>
                        <a:t>patch)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47.477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47.477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3624962061"/>
                  </a:ext>
                </a:extLst>
              </a:tr>
              <a:tr h="348045">
                <a:tc>
                  <a:txBody>
                    <a:bodyPr/>
                    <a:lstStyle/>
                    <a:p>
                      <a:pPr marL="0" marR="0" algn="ctr">
                        <a:lnSpc>
                          <a:spcPct val="107000"/>
                        </a:lnSpc>
                        <a:spcBef>
                          <a:spcPts val="0"/>
                        </a:spcBef>
                        <a:spcAft>
                          <a:spcPts val="0"/>
                        </a:spcAft>
                      </a:pPr>
                      <a:r>
                        <a:rPr lang="en-US" sz="900">
                          <a:effectLst/>
                        </a:rPr>
                        <a:t>Ls1 (</a:t>
                      </a:r>
                      <a:r>
                        <a:rPr lang="el-GR" sz="900">
                          <a:effectLst/>
                        </a:rPr>
                        <a:t>μήκος πρώτης εσοχής)</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0.265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9.04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3737089900"/>
                  </a:ext>
                </a:extLst>
              </a:tr>
              <a:tr h="348045">
                <a:tc>
                  <a:txBody>
                    <a:bodyPr/>
                    <a:lstStyle/>
                    <a:p>
                      <a:pPr marL="0" marR="0" algn="ctr">
                        <a:lnSpc>
                          <a:spcPct val="107000"/>
                        </a:lnSpc>
                        <a:spcBef>
                          <a:spcPts val="0"/>
                        </a:spcBef>
                        <a:spcAft>
                          <a:spcPts val="0"/>
                        </a:spcAft>
                      </a:pPr>
                      <a:r>
                        <a:rPr lang="en-US" sz="900">
                          <a:effectLst/>
                        </a:rPr>
                        <a:t>Ls2</a:t>
                      </a:r>
                      <a:r>
                        <a:rPr lang="el-GR" sz="900">
                          <a:effectLst/>
                        </a:rPr>
                        <a:t> (μήκος δεύτερης εσοχής)</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13.79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1503779564"/>
                  </a:ext>
                </a:extLst>
              </a:tr>
              <a:tr h="348045">
                <a:tc>
                  <a:txBody>
                    <a:bodyPr/>
                    <a:lstStyle/>
                    <a:p>
                      <a:pPr marL="0" marR="0" algn="ctr">
                        <a:lnSpc>
                          <a:spcPct val="107000"/>
                        </a:lnSpc>
                        <a:spcBef>
                          <a:spcPts val="0"/>
                        </a:spcBef>
                        <a:spcAft>
                          <a:spcPts val="0"/>
                        </a:spcAft>
                      </a:pPr>
                      <a:r>
                        <a:rPr lang="en-US" sz="900">
                          <a:effectLst/>
                        </a:rPr>
                        <a:t>Ws1</a:t>
                      </a:r>
                      <a:r>
                        <a:rPr lang="el-GR" sz="900">
                          <a:effectLst/>
                        </a:rPr>
                        <a:t> (πλάτος πρώτης εσοχής)</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0.104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4.93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2826703075"/>
                  </a:ext>
                </a:extLst>
              </a:tr>
              <a:tr h="359316">
                <a:tc>
                  <a:txBody>
                    <a:bodyPr/>
                    <a:lstStyle/>
                    <a:p>
                      <a:pPr marL="0" marR="0" algn="ctr">
                        <a:lnSpc>
                          <a:spcPct val="107000"/>
                        </a:lnSpc>
                        <a:spcBef>
                          <a:spcPts val="0"/>
                        </a:spcBef>
                        <a:spcAft>
                          <a:spcPts val="0"/>
                        </a:spcAft>
                      </a:pPr>
                      <a:r>
                        <a:rPr lang="en-US" sz="900">
                          <a:effectLst/>
                        </a:rPr>
                        <a:t>Ws2</a:t>
                      </a:r>
                      <a:r>
                        <a:rPr lang="el-GR" sz="900">
                          <a:effectLst/>
                        </a:rPr>
                        <a:t> (πλάτος δεύτερης εσοχής)</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4.78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2602383420"/>
                  </a:ext>
                </a:extLst>
              </a:tr>
              <a:tr h="348045">
                <a:tc>
                  <a:txBody>
                    <a:bodyPr/>
                    <a:lstStyle/>
                    <a:p>
                      <a:pPr marL="0" marR="0" algn="ctr">
                        <a:lnSpc>
                          <a:spcPct val="107000"/>
                        </a:lnSpc>
                        <a:spcBef>
                          <a:spcPts val="0"/>
                        </a:spcBef>
                        <a:spcAft>
                          <a:spcPts val="0"/>
                        </a:spcAft>
                      </a:pPr>
                      <a:r>
                        <a:rPr lang="en-US" sz="900">
                          <a:effectLst/>
                        </a:rPr>
                        <a:t>Ws3</a:t>
                      </a:r>
                      <a:r>
                        <a:rPr lang="el-GR" sz="900">
                          <a:effectLst/>
                        </a:rPr>
                        <a:t> (πλάτος τρίτης εσοχής)</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0.443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15.13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3014642252"/>
                  </a:ext>
                </a:extLst>
              </a:tr>
              <a:tr h="359316">
                <a:tc>
                  <a:txBody>
                    <a:bodyPr/>
                    <a:lstStyle/>
                    <a:p>
                      <a:pPr marL="0" marR="0" algn="ctr">
                        <a:lnSpc>
                          <a:spcPct val="107000"/>
                        </a:lnSpc>
                        <a:spcBef>
                          <a:spcPts val="0"/>
                        </a:spcBef>
                        <a:spcAft>
                          <a:spcPts val="0"/>
                        </a:spcAft>
                      </a:pPr>
                      <a:r>
                        <a:rPr lang="en-US" sz="900">
                          <a:effectLst/>
                        </a:rPr>
                        <a:t>W</a:t>
                      </a:r>
                      <a:r>
                        <a:rPr lang="el-GR" sz="900">
                          <a:effectLst/>
                        </a:rPr>
                        <a:t>3 (θέση τρίτης εσοχής στον κάθετο άξονα)</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0.102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3.48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2005778176"/>
                  </a:ext>
                </a:extLst>
              </a:tr>
              <a:tr h="359316">
                <a:tc>
                  <a:txBody>
                    <a:bodyPr/>
                    <a:lstStyle/>
                    <a:p>
                      <a:pPr marL="0" marR="0" algn="ctr">
                        <a:lnSpc>
                          <a:spcPct val="107000"/>
                        </a:lnSpc>
                        <a:spcBef>
                          <a:spcPts val="0"/>
                        </a:spcBef>
                        <a:spcAft>
                          <a:spcPts val="0"/>
                        </a:spcAft>
                      </a:pPr>
                      <a:r>
                        <a:rPr lang="en-US" sz="900">
                          <a:effectLst/>
                        </a:rPr>
                        <a:t>L</a:t>
                      </a:r>
                      <a:r>
                        <a:rPr lang="el-GR" sz="900">
                          <a:effectLst/>
                        </a:rPr>
                        <a:t>1 (θέση πρώτης εσοχής στον οριζόντιο άξονα)</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0.194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9.22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2973543591"/>
                  </a:ext>
                </a:extLst>
              </a:tr>
              <a:tr h="543505">
                <a:tc>
                  <a:txBody>
                    <a:bodyPr/>
                    <a:lstStyle/>
                    <a:p>
                      <a:pPr marL="0" marR="0" algn="ctr">
                        <a:lnSpc>
                          <a:spcPct val="107000"/>
                        </a:lnSpc>
                        <a:spcBef>
                          <a:spcPts val="0"/>
                        </a:spcBef>
                        <a:spcAft>
                          <a:spcPts val="0"/>
                        </a:spcAft>
                      </a:pPr>
                      <a:r>
                        <a:rPr lang="en-US" sz="900">
                          <a:effectLst/>
                        </a:rPr>
                        <a:t>L</a:t>
                      </a:r>
                      <a:r>
                        <a:rPr lang="el-GR" sz="900">
                          <a:effectLst/>
                        </a:rPr>
                        <a:t>2 (απόσταση πρώτης-δεύτερης εσοχής στον οριζόντιο άξονα)</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0.186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8.82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1680183664"/>
                  </a:ext>
                </a:extLst>
              </a:tr>
              <a:tr h="543505">
                <a:tc>
                  <a:txBody>
                    <a:bodyPr/>
                    <a:lstStyle/>
                    <a:p>
                      <a:pPr marL="0" marR="0" algn="ctr">
                        <a:lnSpc>
                          <a:spcPct val="107000"/>
                        </a:lnSpc>
                        <a:spcBef>
                          <a:spcPts val="0"/>
                        </a:spcBef>
                        <a:spcAft>
                          <a:spcPts val="0"/>
                        </a:spcAft>
                      </a:pPr>
                      <a:r>
                        <a:rPr lang="en-US" sz="900">
                          <a:effectLst/>
                        </a:rPr>
                        <a:t>L</a:t>
                      </a:r>
                      <a:r>
                        <a:rPr lang="el-GR" sz="900">
                          <a:effectLst/>
                        </a:rPr>
                        <a:t>3 (απόσταση δεύτερης-τρίτης εσοχής στον οριζόντιο άξονα)</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0.05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2.4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2441343186"/>
                  </a:ext>
                </a:extLst>
              </a:tr>
              <a:tr h="543505">
                <a:tc>
                  <a:txBody>
                    <a:bodyPr/>
                    <a:lstStyle/>
                    <a:p>
                      <a:pPr marL="0" marR="0" algn="ctr">
                        <a:lnSpc>
                          <a:spcPct val="107000"/>
                        </a:lnSpc>
                        <a:spcBef>
                          <a:spcPts val="0"/>
                        </a:spcBef>
                        <a:spcAft>
                          <a:spcPts val="0"/>
                        </a:spcAft>
                      </a:pPr>
                      <a:r>
                        <a:rPr lang="en-US" sz="900">
                          <a:effectLst/>
                        </a:rPr>
                        <a:t>Xfeed</a:t>
                      </a:r>
                      <a:r>
                        <a:rPr lang="el-GR" sz="900">
                          <a:effectLst/>
                        </a:rPr>
                        <a:t> (θέση γραμμής τροφοδοσίας στον κάθετο άξονα)</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0.139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4.76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3105029265"/>
                  </a:ext>
                </a:extLst>
              </a:tr>
              <a:tr h="359316">
                <a:tc>
                  <a:txBody>
                    <a:bodyPr/>
                    <a:lstStyle/>
                    <a:p>
                      <a:pPr marL="0" marR="0" algn="ctr">
                        <a:lnSpc>
                          <a:spcPct val="107000"/>
                        </a:lnSpc>
                        <a:spcBef>
                          <a:spcPts val="0"/>
                        </a:spcBef>
                        <a:spcAft>
                          <a:spcPts val="0"/>
                        </a:spcAft>
                      </a:pPr>
                      <a:r>
                        <a:rPr lang="en-US" sz="900">
                          <a:effectLst/>
                        </a:rPr>
                        <a:t>Wfeed</a:t>
                      </a:r>
                      <a:r>
                        <a:rPr lang="el-GR" sz="900">
                          <a:effectLst/>
                        </a:rPr>
                        <a:t> (πάχος γραμμής τροφοδοσίας)</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0.194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6.28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1246327936"/>
                  </a:ext>
                </a:extLst>
              </a:tr>
              <a:tr h="359316">
                <a:tc>
                  <a:txBody>
                    <a:bodyPr/>
                    <a:lstStyle/>
                    <a:p>
                      <a:pPr marL="0" marR="0" algn="ctr">
                        <a:lnSpc>
                          <a:spcPct val="107000"/>
                        </a:lnSpc>
                        <a:spcBef>
                          <a:spcPts val="0"/>
                        </a:spcBef>
                        <a:spcAft>
                          <a:spcPts val="0"/>
                        </a:spcAft>
                      </a:pPr>
                      <a:r>
                        <a:rPr lang="en-US" sz="900">
                          <a:effectLst/>
                        </a:rPr>
                        <a:t>Lground</a:t>
                      </a:r>
                      <a:r>
                        <a:rPr lang="el-GR" sz="900">
                          <a:effectLst/>
                        </a:rPr>
                        <a:t> (μήκος επιφάνειας γείωσης)</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a:effectLst/>
                        </a:rPr>
                        <a:t>0.38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tc>
                  <a:txBody>
                    <a:bodyPr/>
                    <a:lstStyle/>
                    <a:p>
                      <a:pPr marL="0" marR="0" algn="ctr">
                        <a:lnSpc>
                          <a:spcPct val="107000"/>
                        </a:lnSpc>
                        <a:spcBef>
                          <a:spcPts val="0"/>
                        </a:spcBef>
                        <a:spcAft>
                          <a:spcPts val="0"/>
                        </a:spcAft>
                      </a:pPr>
                      <a:r>
                        <a:rPr lang="en-US" sz="900" dirty="0">
                          <a:effectLst/>
                        </a:rPr>
                        <a:t>83.84</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7889" marR="57889" marT="0" marB="0"/>
                </a:tc>
                <a:extLst>
                  <a:ext uri="{0D108BD9-81ED-4DB2-BD59-A6C34878D82A}">
                    <a16:rowId xmlns:a16="http://schemas.microsoft.com/office/drawing/2014/main" val="1334798581"/>
                  </a:ext>
                </a:extLst>
              </a:tr>
            </a:tbl>
          </a:graphicData>
        </a:graphic>
      </p:graphicFrame>
    </p:spTree>
    <p:extLst>
      <p:ext uri="{BB962C8B-B14F-4D97-AF65-F5344CB8AC3E}">
        <p14:creationId xmlns:p14="http://schemas.microsoft.com/office/powerpoint/2010/main" val="292301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CFD649-19B8-4095-A093-93CE2230FC4B}"/>
              </a:ext>
            </a:extLst>
          </p:cNvPr>
          <p:cNvPicPr>
            <a:picLocks noChangeAspect="1"/>
          </p:cNvPicPr>
          <p:nvPr/>
        </p:nvPicPr>
        <p:blipFill>
          <a:blip r:embed="rId2"/>
          <a:stretch>
            <a:fillRect/>
          </a:stretch>
        </p:blipFill>
        <p:spPr>
          <a:xfrm>
            <a:off x="4438002" y="857727"/>
            <a:ext cx="3315995" cy="2763329"/>
          </a:xfrm>
          <a:prstGeom prst="rect">
            <a:avLst/>
          </a:prstGeom>
        </p:spPr>
      </p:pic>
      <p:sp>
        <p:nvSpPr>
          <p:cNvPr id="2" name="TextBox 1">
            <a:extLst>
              <a:ext uri="{FF2B5EF4-FFF2-40B4-BE49-F238E27FC236}">
                <a16:creationId xmlns:a16="http://schemas.microsoft.com/office/drawing/2014/main" id="{C4305C35-0BC3-4AB0-9C9E-16CF724C1F0D}"/>
              </a:ext>
            </a:extLst>
          </p:cNvPr>
          <p:cNvSpPr txBox="1"/>
          <p:nvPr/>
        </p:nvSpPr>
        <p:spPr>
          <a:xfrm>
            <a:off x="920316" y="4234650"/>
            <a:ext cx="10025980" cy="1200329"/>
          </a:xfrm>
          <a:prstGeom prst="rect">
            <a:avLst/>
          </a:prstGeom>
          <a:noFill/>
        </p:spPr>
        <p:txBody>
          <a:bodyPr wrap="square" rtlCol="0">
            <a:spAutoFit/>
          </a:bodyPr>
          <a:lstStyle/>
          <a:p>
            <a:r>
              <a:rPr lang="el-GR" dirty="0"/>
              <a:t>Παράμετρο</a:t>
            </a:r>
            <a:r>
              <a:rPr lang="el-GR" sz="1800" kern="1200" dirty="0">
                <a:solidFill>
                  <a:srgbClr val="000000"/>
                </a:solidFill>
                <a:effectLst/>
                <a:ea typeface="DejaVu Sans" panose="020B0603030804020204" pitchFamily="34" charset="0"/>
                <a:cs typeface="Calibri" panose="020F0502020204030204" pitchFamily="34" charset="0"/>
              </a:rPr>
              <a:t>ς </a:t>
            </a:r>
            <a:r>
              <a:rPr lang="el-GR" sz="1800" i="1" kern="1200" dirty="0">
                <a:solidFill>
                  <a:srgbClr val="000000"/>
                </a:solidFill>
                <a:effectLst/>
                <a:ea typeface="DejaVu Sans" panose="020B0603030804020204" pitchFamily="34" charset="0"/>
                <a:cs typeface="Calibri" panose="020F0502020204030204" pitchFamily="34" charset="0"/>
              </a:rPr>
              <a:t>λ</a:t>
            </a:r>
            <a:r>
              <a:rPr lang="en-US" sz="1800" kern="1200" dirty="0">
                <a:solidFill>
                  <a:srgbClr val="000000"/>
                </a:solidFill>
                <a:effectLst/>
                <a:ea typeface="DejaVu Sans" panose="020B0603030804020204" pitchFamily="34" charset="0"/>
                <a:cs typeface="Calibri" panose="020F0502020204030204" pitchFamily="34" charset="0"/>
              </a:rPr>
              <a:t>: </a:t>
            </a:r>
            <a:r>
              <a:rPr lang="el-GR" sz="1800" kern="1200" dirty="0">
                <a:solidFill>
                  <a:srgbClr val="000000"/>
                </a:solidFill>
                <a:effectLst/>
                <a:ea typeface="DejaVu Sans" panose="020B0603030804020204" pitchFamily="34" charset="0"/>
                <a:cs typeface="Calibri" panose="020F0502020204030204" pitchFamily="34" charset="0"/>
              </a:rPr>
              <a:t>Δείκτης μετανάστευσης από ένα περιβάλλον (πιθανή λύση)</a:t>
            </a:r>
            <a:r>
              <a:rPr lang="en-US" sz="1800" kern="1200" dirty="0">
                <a:solidFill>
                  <a:srgbClr val="000000"/>
                </a:solidFill>
                <a:effectLst/>
                <a:ea typeface="DejaVu Sans" panose="020B0603030804020204" pitchFamily="34" charset="0"/>
                <a:cs typeface="Calibri" panose="020F0502020204030204" pitchFamily="34" charset="0"/>
              </a:rPr>
              <a:t>, </a:t>
            </a:r>
            <a:r>
              <a:rPr lang="el-GR" sz="1800" kern="1200" dirty="0">
                <a:solidFill>
                  <a:srgbClr val="000000"/>
                </a:solidFill>
                <a:effectLst/>
                <a:ea typeface="DejaVu Sans" panose="020B0603030804020204" pitchFamily="34" charset="0"/>
                <a:cs typeface="Calibri" panose="020F0502020204030204" pitchFamily="34" charset="0"/>
              </a:rPr>
              <a:t>μη-αύξουσα συνάρτηση του </a:t>
            </a:r>
            <a:r>
              <a:rPr lang="en-US" i="1" dirty="0">
                <a:solidFill>
                  <a:srgbClr val="000000"/>
                </a:solidFill>
                <a:ea typeface="DejaVu Sans" panose="020B0603030804020204" pitchFamily="34" charset="0"/>
                <a:cs typeface="Calibri" panose="020F0502020204030204" pitchFamily="34" charset="0"/>
              </a:rPr>
              <a:t>HSI</a:t>
            </a:r>
            <a:r>
              <a:rPr lang="el-GR" i="1" dirty="0">
                <a:solidFill>
                  <a:srgbClr val="000000"/>
                </a:solidFill>
                <a:ea typeface="DejaVu Sans" panose="020B0603030804020204" pitchFamily="34" charset="0"/>
                <a:cs typeface="Calibri" panose="020F0502020204030204" pitchFamily="34" charset="0"/>
              </a:rPr>
              <a:t>, </a:t>
            </a:r>
            <a:r>
              <a:rPr lang="el-GR" dirty="0">
                <a:solidFill>
                  <a:srgbClr val="000000"/>
                </a:solidFill>
                <a:ea typeface="DejaVu Sans" panose="020B0603030804020204" pitchFamily="34" charset="0"/>
                <a:cs typeface="Calibri" panose="020F0502020204030204" pitchFamily="34" charset="0"/>
              </a:rPr>
              <a:t>του συνολικού πληθυσμού και των μελών ενό</a:t>
            </a:r>
            <a:r>
              <a:rPr lang="el-GR" sz="1800" kern="1200" dirty="0">
                <a:solidFill>
                  <a:srgbClr val="000000"/>
                </a:solidFill>
                <a:effectLst/>
                <a:ea typeface="DejaVu Sans" panose="020B0603030804020204" pitchFamily="34" charset="0"/>
                <a:cs typeface="Calibri" panose="020F0502020204030204" pitchFamily="34" charset="0"/>
              </a:rPr>
              <a:t>ς περιβάλλοντος.</a:t>
            </a:r>
          </a:p>
          <a:p>
            <a:r>
              <a:rPr lang="el-GR" dirty="0">
                <a:solidFill>
                  <a:srgbClr val="000000"/>
                </a:solidFill>
                <a:ea typeface="DejaVu Sans" panose="020B0603030804020204" pitchFamily="34" charset="0"/>
                <a:cs typeface="Calibri" panose="020F0502020204030204" pitchFamily="34" charset="0"/>
              </a:rPr>
              <a:t>Παράμετρο</a:t>
            </a:r>
            <a:r>
              <a:rPr lang="el-GR" sz="1800" kern="1200" dirty="0">
                <a:solidFill>
                  <a:srgbClr val="000000"/>
                </a:solidFill>
                <a:effectLst/>
                <a:ea typeface="DejaVu Sans" panose="020B0603030804020204" pitchFamily="34" charset="0"/>
                <a:cs typeface="Calibri" panose="020F0502020204030204" pitchFamily="34" charset="0"/>
              </a:rPr>
              <a:t>ς </a:t>
            </a:r>
            <a:r>
              <a:rPr lang="el-GR" sz="1800" i="1" kern="1200" dirty="0">
                <a:solidFill>
                  <a:srgbClr val="000000"/>
                </a:solidFill>
                <a:effectLst/>
                <a:ea typeface="DejaVu Sans" panose="020B0603030804020204" pitchFamily="34" charset="0"/>
                <a:cs typeface="Calibri" panose="020F0502020204030204" pitchFamily="34" charset="0"/>
              </a:rPr>
              <a:t>μ</a:t>
            </a:r>
            <a:r>
              <a:rPr lang="en-US" sz="1800" kern="1200" dirty="0">
                <a:solidFill>
                  <a:srgbClr val="000000"/>
                </a:solidFill>
                <a:effectLst/>
                <a:ea typeface="DejaVu Sans" panose="020B0603030804020204" pitchFamily="34" charset="0"/>
                <a:cs typeface="Calibri" panose="020F0502020204030204" pitchFamily="34" charset="0"/>
              </a:rPr>
              <a:t>:</a:t>
            </a:r>
            <a:r>
              <a:rPr lang="el-GR" sz="1800" kern="1200" dirty="0">
                <a:solidFill>
                  <a:srgbClr val="000000"/>
                </a:solidFill>
                <a:effectLst/>
                <a:ea typeface="DejaVu Sans" panose="020B0603030804020204" pitchFamily="34" charset="0"/>
                <a:cs typeface="Calibri" panose="020F0502020204030204" pitchFamily="34" charset="0"/>
              </a:rPr>
              <a:t> Δείκτης μετανάστευσης προς ένα περιβάλλον (πιθανή λύση), μη-φθίνουσα συνάρτηση του </a:t>
            </a:r>
            <a:r>
              <a:rPr lang="en-US" i="1" dirty="0">
                <a:solidFill>
                  <a:srgbClr val="000000"/>
                </a:solidFill>
                <a:ea typeface="DejaVu Sans" panose="020B0603030804020204" pitchFamily="34" charset="0"/>
                <a:cs typeface="Calibri" panose="020F0502020204030204" pitchFamily="34" charset="0"/>
              </a:rPr>
              <a:t>HSI</a:t>
            </a:r>
            <a:r>
              <a:rPr lang="el-GR" i="1" dirty="0">
                <a:solidFill>
                  <a:srgbClr val="000000"/>
                </a:solidFill>
                <a:ea typeface="DejaVu Sans" panose="020B0603030804020204" pitchFamily="34" charset="0"/>
                <a:cs typeface="Calibri" panose="020F0502020204030204" pitchFamily="34" charset="0"/>
              </a:rPr>
              <a:t>, </a:t>
            </a:r>
            <a:r>
              <a:rPr lang="el-GR" dirty="0">
                <a:solidFill>
                  <a:srgbClr val="000000"/>
                </a:solidFill>
                <a:ea typeface="DejaVu Sans" panose="020B0603030804020204" pitchFamily="34" charset="0"/>
                <a:cs typeface="Calibri" panose="020F0502020204030204" pitchFamily="34" charset="0"/>
              </a:rPr>
              <a:t>του συνολικού πληθυσμού και των μελών ενό</a:t>
            </a:r>
            <a:r>
              <a:rPr lang="el-GR" sz="1800" kern="1200" dirty="0">
                <a:solidFill>
                  <a:srgbClr val="000000"/>
                </a:solidFill>
                <a:effectLst/>
                <a:ea typeface="DejaVu Sans" panose="020B0603030804020204" pitchFamily="34" charset="0"/>
                <a:cs typeface="Calibri" panose="020F0502020204030204" pitchFamily="34" charset="0"/>
              </a:rPr>
              <a:t>ς περιβάλλοντος.</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15A2FC-0B45-4B69-B0F5-787A1C109C15}"/>
              </a:ext>
            </a:extLst>
          </p:cNvPr>
          <p:cNvPicPr>
            <a:picLocks noChangeAspect="1"/>
          </p:cNvPicPr>
          <p:nvPr/>
        </p:nvPicPr>
        <p:blipFill>
          <a:blip r:embed="rId2"/>
          <a:stretch>
            <a:fillRect/>
          </a:stretch>
        </p:blipFill>
        <p:spPr>
          <a:xfrm>
            <a:off x="2128095" y="844925"/>
            <a:ext cx="7935809" cy="1944457"/>
          </a:xfrm>
          <a:prstGeom prst="rect">
            <a:avLst/>
          </a:prstGeom>
        </p:spPr>
      </p:pic>
      <p:graphicFrame>
        <p:nvGraphicFramePr>
          <p:cNvPr id="2" name="Table 1">
            <a:extLst>
              <a:ext uri="{FF2B5EF4-FFF2-40B4-BE49-F238E27FC236}">
                <a16:creationId xmlns:a16="http://schemas.microsoft.com/office/drawing/2014/main" id="{5822B146-49C9-402D-90CD-332E99D3F101}"/>
              </a:ext>
            </a:extLst>
          </p:cNvPr>
          <p:cNvGraphicFramePr>
            <a:graphicFrameLocks noGrp="1"/>
          </p:cNvGraphicFramePr>
          <p:nvPr>
            <p:extLst>
              <p:ext uri="{D42A27DB-BD31-4B8C-83A1-F6EECF244321}">
                <p14:modId xmlns:p14="http://schemas.microsoft.com/office/powerpoint/2010/main" val="1502821822"/>
              </p:ext>
            </p:extLst>
          </p:nvPr>
        </p:nvGraphicFramePr>
        <p:xfrm>
          <a:off x="2128095" y="3429000"/>
          <a:ext cx="3884295" cy="860871"/>
        </p:xfrm>
        <a:graphic>
          <a:graphicData uri="http://schemas.openxmlformats.org/drawingml/2006/table">
            <a:tbl>
              <a:tblPr firstRow="1" firstCol="1" bandRow="1">
                <a:tableStyleId>{5C22544A-7EE6-4342-B048-85BDC9FD1C3A}</a:tableStyleId>
              </a:tblPr>
              <a:tblGrid>
                <a:gridCol w="1294765">
                  <a:extLst>
                    <a:ext uri="{9D8B030D-6E8A-4147-A177-3AD203B41FA5}">
                      <a16:colId xmlns:a16="http://schemas.microsoft.com/office/drawing/2014/main" val="2727341662"/>
                    </a:ext>
                  </a:extLst>
                </a:gridCol>
                <a:gridCol w="1294765">
                  <a:extLst>
                    <a:ext uri="{9D8B030D-6E8A-4147-A177-3AD203B41FA5}">
                      <a16:colId xmlns:a16="http://schemas.microsoft.com/office/drawing/2014/main" val="2828854070"/>
                    </a:ext>
                  </a:extLst>
                </a:gridCol>
                <a:gridCol w="1294765">
                  <a:extLst>
                    <a:ext uri="{9D8B030D-6E8A-4147-A177-3AD203B41FA5}">
                      <a16:colId xmlns:a16="http://schemas.microsoft.com/office/drawing/2014/main" val="423172778"/>
                    </a:ext>
                  </a:extLst>
                </a:gridCol>
              </a:tblGrid>
              <a:tr h="156210">
                <a:tc>
                  <a:txBody>
                    <a:bodyPr/>
                    <a:lstStyle/>
                    <a:p>
                      <a:pPr algn="ctr">
                        <a:lnSpc>
                          <a:spcPct val="107000"/>
                        </a:lnSpc>
                        <a:spcAft>
                          <a:spcPts val="800"/>
                        </a:spcAft>
                      </a:pPr>
                      <a:r>
                        <a:rPr lang="el-GR" sz="1100">
                          <a:effectLst/>
                        </a:rPr>
                        <a:t>Συχνότητα</a:t>
                      </a:r>
                      <a:r>
                        <a:rPr lang="en-US" sz="1100">
                          <a:effectLst/>
                        </a:rPr>
                        <a:t> (MHz)</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S</a:t>
                      </a:r>
                      <a:r>
                        <a:rPr lang="en-US" sz="1100" baseline="-25000">
                          <a:effectLst/>
                        </a:rPr>
                        <a:t>11 </a:t>
                      </a:r>
                      <a:r>
                        <a:rPr lang="en-US" sz="1100">
                          <a:effectLst/>
                        </a:rPr>
                        <a:t>(dB)</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Peak Realised Gain</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5792486"/>
                  </a:ext>
                </a:extLst>
              </a:tr>
              <a:tr h="163195">
                <a:tc>
                  <a:txBody>
                    <a:bodyPr/>
                    <a:lstStyle/>
                    <a:p>
                      <a:pPr algn="ctr">
                        <a:lnSpc>
                          <a:spcPct val="107000"/>
                        </a:lnSpc>
                        <a:spcAft>
                          <a:spcPts val="800"/>
                        </a:spcAft>
                      </a:pPr>
                      <a:r>
                        <a:rPr lang="el-GR" sz="1100">
                          <a:effectLst/>
                        </a:rPr>
                        <a:t>868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-15.11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1.92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0936133"/>
                  </a:ext>
                </a:extLst>
              </a:tr>
              <a:tr h="156210">
                <a:tc>
                  <a:txBody>
                    <a:bodyPr/>
                    <a:lstStyle/>
                    <a:p>
                      <a:pPr algn="ctr">
                        <a:lnSpc>
                          <a:spcPct val="107000"/>
                        </a:lnSpc>
                        <a:spcAft>
                          <a:spcPts val="800"/>
                        </a:spcAft>
                      </a:pPr>
                      <a:r>
                        <a:rPr lang="el-GR" sz="1100">
                          <a:effectLst/>
                        </a:rPr>
                        <a:t>1800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-13.48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2.52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6573783"/>
                  </a:ext>
                </a:extLst>
              </a:tr>
              <a:tr h="156210">
                <a:tc>
                  <a:txBody>
                    <a:bodyPr/>
                    <a:lstStyle/>
                    <a:p>
                      <a:pPr algn="ctr">
                        <a:lnSpc>
                          <a:spcPct val="107000"/>
                        </a:lnSpc>
                        <a:spcAft>
                          <a:spcPts val="800"/>
                        </a:spcAft>
                      </a:pPr>
                      <a:r>
                        <a:rPr lang="el-GR" sz="1100">
                          <a:effectLst/>
                        </a:rPr>
                        <a:t>2100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-11.91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3.55</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3426126"/>
                  </a:ext>
                </a:extLst>
              </a:tr>
            </a:tbl>
          </a:graphicData>
        </a:graphic>
      </p:graphicFrame>
    </p:spTree>
    <p:extLst>
      <p:ext uri="{BB962C8B-B14F-4D97-AF65-F5344CB8AC3E}">
        <p14:creationId xmlns:p14="http://schemas.microsoft.com/office/powerpoint/2010/main" val="12613213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EC217D-64EB-4F73-87E6-861650E7F16F}"/>
              </a:ext>
            </a:extLst>
          </p:cNvPr>
          <p:cNvSpPr txBox="1"/>
          <p:nvPr/>
        </p:nvSpPr>
        <p:spPr>
          <a:xfrm>
            <a:off x="655782" y="378689"/>
            <a:ext cx="7250545" cy="369332"/>
          </a:xfrm>
          <a:prstGeom prst="rect">
            <a:avLst/>
          </a:prstGeom>
          <a:noFill/>
        </p:spPr>
        <p:txBody>
          <a:bodyPr wrap="square" rtlCol="0">
            <a:spAutoFit/>
          </a:bodyPr>
          <a:lstStyle/>
          <a:p>
            <a:r>
              <a:rPr lang="el-GR" dirty="0"/>
              <a:t>Κεραία 5</a:t>
            </a:r>
            <a:r>
              <a:rPr lang="en-US" dirty="0"/>
              <a:t>:</a:t>
            </a:r>
          </a:p>
        </p:txBody>
      </p:sp>
      <p:pic>
        <p:nvPicPr>
          <p:cNvPr id="3" name="Picture 2">
            <a:extLst>
              <a:ext uri="{FF2B5EF4-FFF2-40B4-BE49-F238E27FC236}">
                <a16:creationId xmlns:a16="http://schemas.microsoft.com/office/drawing/2014/main" id="{1C586B35-DB1D-4CC9-877F-20270BAAE2B1}"/>
              </a:ext>
            </a:extLst>
          </p:cNvPr>
          <p:cNvPicPr>
            <a:picLocks noChangeAspect="1"/>
          </p:cNvPicPr>
          <p:nvPr/>
        </p:nvPicPr>
        <p:blipFill>
          <a:blip r:embed="rId2"/>
          <a:stretch>
            <a:fillRect/>
          </a:stretch>
        </p:blipFill>
        <p:spPr>
          <a:xfrm>
            <a:off x="2895265" y="1608807"/>
            <a:ext cx="6401470" cy="2861715"/>
          </a:xfrm>
          <a:prstGeom prst="rect">
            <a:avLst/>
          </a:prstGeom>
        </p:spPr>
      </p:pic>
    </p:spTree>
    <p:extLst>
      <p:ext uri="{BB962C8B-B14F-4D97-AF65-F5344CB8AC3E}">
        <p14:creationId xmlns:p14="http://schemas.microsoft.com/office/powerpoint/2010/main" val="1198205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56DDABE-DFDF-41FA-920D-809CCBDB3E83}"/>
              </a:ext>
            </a:extLst>
          </p:cNvPr>
          <p:cNvGraphicFramePr>
            <a:graphicFrameLocks noGrp="1"/>
          </p:cNvGraphicFramePr>
          <p:nvPr>
            <p:extLst>
              <p:ext uri="{D42A27DB-BD31-4B8C-83A1-F6EECF244321}">
                <p14:modId xmlns:p14="http://schemas.microsoft.com/office/powerpoint/2010/main" val="1299723559"/>
              </p:ext>
            </p:extLst>
          </p:nvPr>
        </p:nvGraphicFramePr>
        <p:xfrm>
          <a:off x="3533690" y="946418"/>
          <a:ext cx="5314745" cy="4965164"/>
        </p:xfrm>
        <a:graphic>
          <a:graphicData uri="http://schemas.openxmlformats.org/drawingml/2006/table">
            <a:tbl>
              <a:tblPr firstRow="1" firstCol="1" bandRow="1">
                <a:tableStyleId>{5C22544A-7EE6-4342-B048-85BDC9FD1C3A}</a:tableStyleId>
              </a:tblPr>
              <a:tblGrid>
                <a:gridCol w="1771171">
                  <a:extLst>
                    <a:ext uri="{9D8B030D-6E8A-4147-A177-3AD203B41FA5}">
                      <a16:colId xmlns:a16="http://schemas.microsoft.com/office/drawing/2014/main" val="3153003380"/>
                    </a:ext>
                  </a:extLst>
                </a:gridCol>
                <a:gridCol w="1771787">
                  <a:extLst>
                    <a:ext uri="{9D8B030D-6E8A-4147-A177-3AD203B41FA5}">
                      <a16:colId xmlns:a16="http://schemas.microsoft.com/office/drawing/2014/main" val="963435158"/>
                    </a:ext>
                  </a:extLst>
                </a:gridCol>
                <a:gridCol w="1771787">
                  <a:extLst>
                    <a:ext uri="{9D8B030D-6E8A-4147-A177-3AD203B41FA5}">
                      <a16:colId xmlns:a16="http://schemas.microsoft.com/office/drawing/2014/main" val="3118509959"/>
                    </a:ext>
                  </a:extLst>
                </a:gridCol>
              </a:tblGrid>
              <a:tr h="353330">
                <a:tc>
                  <a:txBody>
                    <a:bodyPr/>
                    <a:lstStyle/>
                    <a:p>
                      <a:pPr marL="0" marR="0" algn="ctr">
                        <a:lnSpc>
                          <a:spcPct val="107000"/>
                        </a:lnSpc>
                        <a:spcBef>
                          <a:spcPts val="0"/>
                        </a:spcBef>
                        <a:spcAft>
                          <a:spcPts val="0"/>
                        </a:spcAft>
                      </a:pPr>
                      <a:r>
                        <a:rPr lang="el-GR" sz="1000">
                          <a:effectLst/>
                        </a:rPr>
                        <a:t>Μεταβλητή</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l-GR" sz="1000">
                          <a:effectLst/>
                        </a:rPr>
                        <a:t>Διάνυσμα χώρου αναζήτησης</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l-GR" sz="1000">
                          <a:effectLst/>
                        </a:rPr>
                        <a:t>Πραγματικές διαστάσεις</a:t>
                      </a:r>
                      <a:r>
                        <a:rPr lang="en-US" sz="1000">
                          <a:effectLst/>
                        </a:rPr>
                        <a:t> (mm)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97830769"/>
                  </a:ext>
                </a:extLst>
              </a:tr>
              <a:tr h="172173">
                <a:tc>
                  <a:txBody>
                    <a:bodyPr/>
                    <a:lstStyle/>
                    <a:p>
                      <a:pPr marL="0" marR="0" algn="ctr">
                        <a:lnSpc>
                          <a:spcPct val="107000"/>
                        </a:lnSpc>
                        <a:spcBef>
                          <a:spcPts val="0"/>
                        </a:spcBef>
                        <a:spcAft>
                          <a:spcPts val="0"/>
                        </a:spcAft>
                      </a:pPr>
                      <a:r>
                        <a:rPr lang="en-US" sz="1000">
                          <a:effectLst/>
                        </a:rPr>
                        <a:t>W</a:t>
                      </a:r>
                      <a:r>
                        <a:rPr lang="el-GR" sz="1000">
                          <a:effectLst/>
                        </a:rPr>
                        <a:t> (πλάτος </a:t>
                      </a:r>
                      <a:r>
                        <a:rPr lang="en-US" sz="1000">
                          <a:effectLst/>
                        </a:rPr>
                        <a:t>patch)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34.038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34.04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856724526"/>
                  </a:ext>
                </a:extLst>
              </a:tr>
              <a:tr h="172173">
                <a:tc>
                  <a:txBody>
                    <a:bodyPr/>
                    <a:lstStyle/>
                    <a:p>
                      <a:pPr marL="0" marR="0" algn="ctr">
                        <a:lnSpc>
                          <a:spcPct val="107000"/>
                        </a:lnSpc>
                        <a:spcBef>
                          <a:spcPts val="0"/>
                        </a:spcBef>
                        <a:spcAft>
                          <a:spcPts val="0"/>
                        </a:spcAft>
                      </a:pPr>
                      <a:r>
                        <a:rPr lang="en-US" sz="1000">
                          <a:effectLst/>
                        </a:rPr>
                        <a:t>L (</a:t>
                      </a:r>
                      <a:r>
                        <a:rPr lang="el-GR" sz="1000">
                          <a:effectLst/>
                        </a:rPr>
                        <a:t>μήκος </a:t>
                      </a:r>
                      <a:r>
                        <a:rPr lang="en-US" sz="1000">
                          <a:effectLst/>
                        </a:rPr>
                        <a:t>patch)</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93.348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93.35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4069976965"/>
                  </a:ext>
                </a:extLst>
              </a:tr>
              <a:tr h="353330">
                <a:tc>
                  <a:txBody>
                    <a:bodyPr/>
                    <a:lstStyle/>
                    <a:p>
                      <a:pPr marL="0" marR="0" algn="ctr">
                        <a:lnSpc>
                          <a:spcPct val="107000"/>
                        </a:lnSpc>
                        <a:spcBef>
                          <a:spcPts val="0"/>
                        </a:spcBef>
                        <a:spcAft>
                          <a:spcPts val="0"/>
                        </a:spcAft>
                      </a:pPr>
                      <a:r>
                        <a:rPr lang="en-US" sz="1000">
                          <a:effectLst/>
                        </a:rPr>
                        <a:t>Wf (</a:t>
                      </a:r>
                      <a:r>
                        <a:rPr lang="el-GR" sz="1000">
                          <a:effectLst/>
                        </a:rPr>
                        <a:t>πάχος γραμμής τροφοδοσίας)</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0.1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3.42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1231837881"/>
                  </a:ext>
                </a:extLst>
              </a:tr>
              <a:tr h="353330">
                <a:tc>
                  <a:txBody>
                    <a:bodyPr/>
                    <a:lstStyle/>
                    <a:p>
                      <a:pPr marL="0" marR="0" algn="ctr">
                        <a:lnSpc>
                          <a:spcPct val="107000"/>
                        </a:lnSpc>
                        <a:spcBef>
                          <a:spcPts val="0"/>
                        </a:spcBef>
                        <a:spcAft>
                          <a:spcPts val="0"/>
                        </a:spcAft>
                      </a:pPr>
                      <a:r>
                        <a:rPr lang="en-US" sz="1000">
                          <a:effectLst/>
                        </a:rPr>
                        <a:t>Lf</a:t>
                      </a:r>
                      <a:r>
                        <a:rPr lang="el-GR" sz="1000">
                          <a:effectLst/>
                        </a:rPr>
                        <a:t> (μήκος γραμμής τροφοδοσίας)</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0.381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35.57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3237076066"/>
                  </a:ext>
                </a:extLst>
              </a:tr>
              <a:tr h="534583">
                <a:tc>
                  <a:txBody>
                    <a:bodyPr/>
                    <a:lstStyle/>
                    <a:p>
                      <a:pPr marL="0" marR="0" algn="ctr">
                        <a:lnSpc>
                          <a:spcPct val="107000"/>
                        </a:lnSpc>
                        <a:spcBef>
                          <a:spcPts val="0"/>
                        </a:spcBef>
                        <a:spcAft>
                          <a:spcPts val="0"/>
                        </a:spcAft>
                      </a:pPr>
                      <a:r>
                        <a:rPr lang="en-US" sz="1000">
                          <a:effectLst/>
                        </a:rPr>
                        <a:t>R</a:t>
                      </a:r>
                      <a:r>
                        <a:rPr lang="el-GR" sz="1000">
                          <a:effectLst/>
                        </a:rPr>
                        <a:t>1 (ακτίνα κύκλου στην πάνω-δεξιά γωνία του </a:t>
                      </a:r>
                      <a:r>
                        <a:rPr lang="en-US" sz="1000">
                          <a:effectLst/>
                        </a:rPr>
                        <a:t>patch</a:t>
                      </a:r>
                      <a:r>
                        <a:rPr lang="el-GR" sz="1000">
                          <a:effectLst/>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0.25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8.51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4007317460"/>
                  </a:ext>
                </a:extLst>
              </a:tr>
              <a:tr h="534583">
                <a:tc>
                  <a:txBody>
                    <a:bodyPr/>
                    <a:lstStyle/>
                    <a:p>
                      <a:pPr marL="0" marR="0" algn="ctr">
                        <a:lnSpc>
                          <a:spcPct val="107000"/>
                        </a:lnSpc>
                        <a:spcBef>
                          <a:spcPts val="0"/>
                        </a:spcBef>
                        <a:spcAft>
                          <a:spcPts val="0"/>
                        </a:spcAft>
                      </a:pPr>
                      <a:r>
                        <a:rPr lang="en-US" sz="1000">
                          <a:effectLst/>
                        </a:rPr>
                        <a:t>R</a:t>
                      </a:r>
                      <a:r>
                        <a:rPr lang="el-GR" sz="1000">
                          <a:effectLst/>
                        </a:rPr>
                        <a:t>2 (ακτίνα κύκλου στην κάτω-δεξιά γωνία του </a:t>
                      </a:r>
                      <a:r>
                        <a:rPr lang="en-US" sz="1000">
                          <a:effectLst/>
                        </a:rPr>
                        <a:t>patch</a:t>
                      </a:r>
                      <a:r>
                        <a:rPr lang="el-GR" sz="1000">
                          <a:effectLst/>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0.215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7.33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484220849"/>
                  </a:ext>
                </a:extLst>
              </a:tr>
              <a:tr h="534583">
                <a:tc>
                  <a:txBody>
                    <a:bodyPr/>
                    <a:lstStyle/>
                    <a:p>
                      <a:pPr marL="0" marR="0" algn="ctr">
                        <a:lnSpc>
                          <a:spcPct val="107000"/>
                        </a:lnSpc>
                        <a:spcBef>
                          <a:spcPts val="0"/>
                        </a:spcBef>
                        <a:spcAft>
                          <a:spcPts val="0"/>
                        </a:spcAft>
                      </a:pPr>
                      <a:r>
                        <a:rPr lang="en-US" sz="1000">
                          <a:effectLst/>
                        </a:rPr>
                        <a:t>R</a:t>
                      </a:r>
                      <a:r>
                        <a:rPr lang="el-GR" sz="1000">
                          <a:effectLst/>
                        </a:rPr>
                        <a:t>3 (ακτίνα κύκλου στην πάνω-αριστερά γωνία του </a:t>
                      </a:r>
                      <a:r>
                        <a:rPr lang="en-US" sz="1000">
                          <a:effectLst/>
                        </a:rPr>
                        <a:t>patch</a:t>
                      </a:r>
                      <a:r>
                        <a:rPr lang="el-GR" sz="1000">
                          <a:effectLst/>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0.068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2.32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3404395584"/>
                  </a:ext>
                </a:extLst>
              </a:tr>
              <a:tr h="534583">
                <a:tc>
                  <a:txBody>
                    <a:bodyPr/>
                    <a:lstStyle/>
                    <a:p>
                      <a:pPr marL="0" marR="0" algn="ctr">
                        <a:lnSpc>
                          <a:spcPct val="107000"/>
                        </a:lnSpc>
                        <a:spcBef>
                          <a:spcPts val="0"/>
                        </a:spcBef>
                        <a:spcAft>
                          <a:spcPts val="0"/>
                        </a:spcAft>
                      </a:pPr>
                      <a:r>
                        <a:rPr lang="en-US" sz="1000">
                          <a:effectLst/>
                        </a:rPr>
                        <a:t>R</a:t>
                      </a:r>
                      <a:r>
                        <a:rPr lang="el-GR" sz="1000">
                          <a:effectLst/>
                        </a:rPr>
                        <a:t>4 (ακτίνα κύκλου στην κάτω-αριστερά γωνία του </a:t>
                      </a:r>
                      <a:r>
                        <a:rPr lang="en-US" sz="1000">
                          <a:effectLst/>
                        </a:rPr>
                        <a:t>patch</a:t>
                      </a:r>
                      <a:r>
                        <a:rPr lang="el-GR" sz="1000">
                          <a:effectLst/>
                        </a:rPr>
                        <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0.213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7.28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3682891021"/>
                  </a:ext>
                </a:extLst>
              </a:tr>
              <a:tr h="353330">
                <a:tc>
                  <a:txBody>
                    <a:bodyPr/>
                    <a:lstStyle/>
                    <a:p>
                      <a:pPr marL="0" marR="0" algn="ctr">
                        <a:lnSpc>
                          <a:spcPct val="107000"/>
                        </a:lnSpc>
                        <a:spcBef>
                          <a:spcPts val="0"/>
                        </a:spcBef>
                        <a:spcAft>
                          <a:spcPts val="0"/>
                        </a:spcAft>
                      </a:pPr>
                      <a:r>
                        <a:rPr lang="en-US" sz="1000">
                          <a:effectLst/>
                        </a:rPr>
                        <a:t>Lg</a:t>
                      </a:r>
                      <a:r>
                        <a:rPr lang="el-GR" sz="1000">
                          <a:effectLst/>
                        </a:rPr>
                        <a:t> (μήκος επιφάνειας γείωσης)</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0.923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32.86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845112658"/>
                  </a:ext>
                </a:extLst>
              </a:tr>
              <a:tr h="715836">
                <a:tc>
                  <a:txBody>
                    <a:bodyPr/>
                    <a:lstStyle/>
                    <a:p>
                      <a:pPr marL="0" marR="0" algn="ctr">
                        <a:lnSpc>
                          <a:spcPct val="107000"/>
                        </a:lnSpc>
                        <a:spcBef>
                          <a:spcPts val="0"/>
                        </a:spcBef>
                        <a:spcAft>
                          <a:spcPts val="0"/>
                        </a:spcAft>
                        <a:tabLst>
                          <a:tab pos="844550" algn="ctr"/>
                          <a:tab pos="1689100" algn="r"/>
                        </a:tabLst>
                      </a:pPr>
                      <a:r>
                        <a:rPr lang="en-US" sz="1000">
                          <a:effectLst/>
                        </a:rPr>
                        <a:t>L</a:t>
                      </a:r>
                      <a:r>
                        <a:rPr lang="el-GR" sz="1000">
                          <a:effectLst/>
                        </a:rPr>
                        <a:t>1 (θέση </a:t>
                      </a:r>
                      <a:r>
                        <a:rPr lang="en-US" sz="1000">
                          <a:effectLst/>
                        </a:rPr>
                        <a:t>notch </a:t>
                      </a:r>
                      <a:r>
                        <a:rPr lang="el-GR" sz="1000">
                          <a:effectLst/>
                        </a:rPr>
                        <a:t>γείωσης στον οριζόντιο άξονα με αρχή την άνω ακμή της επιφάνειας γείωσης)</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0.095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3.4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672560766"/>
                  </a:ext>
                </a:extLst>
              </a:tr>
              <a:tr h="353330">
                <a:tc>
                  <a:txBody>
                    <a:bodyPr/>
                    <a:lstStyle/>
                    <a:p>
                      <a:pPr marL="0" marR="0" algn="ctr">
                        <a:lnSpc>
                          <a:spcPct val="107000"/>
                        </a:lnSpc>
                        <a:spcBef>
                          <a:spcPts val="0"/>
                        </a:spcBef>
                        <a:spcAft>
                          <a:spcPts val="0"/>
                        </a:spcAft>
                      </a:pPr>
                      <a:r>
                        <a:rPr lang="en-US" sz="1000">
                          <a:effectLst/>
                        </a:rPr>
                        <a:t>L2</a:t>
                      </a:r>
                      <a:r>
                        <a:rPr lang="el-GR" sz="1000">
                          <a:effectLst/>
                        </a:rPr>
                        <a:t> (μήκος</a:t>
                      </a:r>
                      <a:r>
                        <a:rPr lang="en-US" sz="1000">
                          <a:effectLst/>
                        </a:rPr>
                        <a:t> notch </a:t>
                      </a:r>
                      <a:r>
                        <a:rPr lang="el-GR" sz="1000">
                          <a:effectLst/>
                        </a:rPr>
                        <a:t>γείωσης)</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a:effectLst/>
                        </a:rPr>
                        <a:t>0.055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tc>
                  <a:txBody>
                    <a:bodyPr/>
                    <a:lstStyle/>
                    <a:p>
                      <a:pPr marL="0" marR="0" algn="ctr">
                        <a:lnSpc>
                          <a:spcPct val="107000"/>
                        </a:lnSpc>
                        <a:spcBef>
                          <a:spcPts val="0"/>
                        </a:spcBef>
                        <a:spcAft>
                          <a:spcPts val="0"/>
                        </a:spcAft>
                      </a:pPr>
                      <a:r>
                        <a:rPr lang="en-US" sz="1000" dirty="0">
                          <a:effectLst/>
                        </a:rPr>
                        <a:t>1.97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283" marR="62283" marT="0" marB="0"/>
                </a:tc>
                <a:extLst>
                  <a:ext uri="{0D108BD9-81ED-4DB2-BD59-A6C34878D82A}">
                    <a16:rowId xmlns:a16="http://schemas.microsoft.com/office/drawing/2014/main" val="677096720"/>
                  </a:ext>
                </a:extLst>
              </a:tr>
            </a:tbl>
          </a:graphicData>
        </a:graphic>
      </p:graphicFrame>
    </p:spTree>
    <p:extLst>
      <p:ext uri="{BB962C8B-B14F-4D97-AF65-F5344CB8AC3E}">
        <p14:creationId xmlns:p14="http://schemas.microsoft.com/office/powerpoint/2010/main" val="1094061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055776-7B3F-4DDB-A30E-7E307D873106}"/>
              </a:ext>
            </a:extLst>
          </p:cNvPr>
          <p:cNvPicPr>
            <a:picLocks noChangeAspect="1"/>
          </p:cNvPicPr>
          <p:nvPr/>
        </p:nvPicPr>
        <p:blipFill>
          <a:blip r:embed="rId2"/>
          <a:stretch>
            <a:fillRect/>
          </a:stretch>
        </p:blipFill>
        <p:spPr>
          <a:xfrm>
            <a:off x="1889962" y="872634"/>
            <a:ext cx="8412075" cy="2061153"/>
          </a:xfrm>
          <a:prstGeom prst="rect">
            <a:avLst/>
          </a:prstGeom>
        </p:spPr>
      </p:pic>
      <p:graphicFrame>
        <p:nvGraphicFramePr>
          <p:cNvPr id="5" name="Table 4">
            <a:extLst>
              <a:ext uri="{FF2B5EF4-FFF2-40B4-BE49-F238E27FC236}">
                <a16:creationId xmlns:a16="http://schemas.microsoft.com/office/drawing/2014/main" id="{CC26CA9B-CA16-4F3D-B29A-1E7BAC9F14E4}"/>
              </a:ext>
            </a:extLst>
          </p:cNvPr>
          <p:cNvGraphicFramePr>
            <a:graphicFrameLocks noGrp="1"/>
          </p:cNvGraphicFramePr>
          <p:nvPr>
            <p:extLst>
              <p:ext uri="{D42A27DB-BD31-4B8C-83A1-F6EECF244321}">
                <p14:modId xmlns:p14="http://schemas.microsoft.com/office/powerpoint/2010/main" val="940277879"/>
              </p:ext>
            </p:extLst>
          </p:nvPr>
        </p:nvGraphicFramePr>
        <p:xfrm>
          <a:off x="1889962" y="3924214"/>
          <a:ext cx="3957320" cy="860871"/>
        </p:xfrm>
        <a:graphic>
          <a:graphicData uri="http://schemas.openxmlformats.org/drawingml/2006/table">
            <a:tbl>
              <a:tblPr firstRow="1" firstCol="1" bandRow="1">
                <a:tableStyleId>{5C22544A-7EE6-4342-B048-85BDC9FD1C3A}</a:tableStyleId>
              </a:tblPr>
              <a:tblGrid>
                <a:gridCol w="1294765">
                  <a:extLst>
                    <a:ext uri="{9D8B030D-6E8A-4147-A177-3AD203B41FA5}">
                      <a16:colId xmlns:a16="http://schemas.microsoft.com/office/drawing/2014/main" val="3209124781"/>
                    </a:ext>
                  </a:extLst>
                </a:gridCol>
                <a:gridCol w="1294765">
                  <a:extLst>
                    <a:ext uri="{9D8B030D-6E8A-4147-A177-3AD203B41FA5}">
                      <a16:colId xmlns:a16="http://schemas.microsoft.com/office/drawing/2014/main" val="3825753697"/>
                    </a:ext>
                  </a:extLst>
                </a:gridCol>
                <a:gridCol w="1367790">
                  <a:extLst>
                    <a:ext uri="{9D8B030D-6E8A-4147-A177-3AD203B41FA5}">
                      <a16:colId xmlns:a16="http://schemas.microsoft.com/office/drawing/2014/main" val="2737086326"/>
                    </a:ext>
                  </a:extLst>
                </a:gridCol>
              </a:tblGrid>
              <a:tr h="156210">
                <a:tc>
                  <a:txBody>
                    <a:bodyPr/>
                    <a:lstStyle/>
                    <a:p>
                      <a:pPr algn="ctr">
                        <a:lnSpc>
                          <a:spcPct val="107000"/>
                        </a:lnSpc>
                        <a:spcAft>
                          <a:spcPts val="800"/>
                        </a:spcAft>
                      </a:pPr>
                      <a:r>
                        <a:rPr lang="el-GR" sz="1100">
                          <a:effectLst/>
                        </a:rPr>
                        <a:t>Συχνότητα</a:t>
                      </a:r>
                      <a:r>
                        <a:rPr lang="en-US" sz="1100">
                          <a:effectLst/>
                        </a:rPr>
                        <a:t> (MHz)</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S</a:t>
                      </a:r>
                      <a:r>
                        <a:rPr lang="en-US" sz="1100" baseline="-25000">
                          <a:effectLst/>
                        </a:rPr>
                        <a:t>11 </a:t>
                      </a:r>
                      <a:r>
                        <a:rPr lang="en-US" sz="1100">
                          <a:effectLst/>
                        </a:rPr>
                        <a:t>(dB)</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Peak Realised Gain</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314628"/>
                  </a:ext>
                </a:extLst>
              </a:tr>
              <a:tr h="163195">
                <a:tc>
                  <a:txBody>
                    <a:bodyPr/>
                    <a:lstStyle/>
                    <a:p>
                      <a:pPr algn="ctr">
                        <a:lnSpc>
                          <a:spcPct val="107000"/>
                        </a:lnSpc>
                        <a:spcAft>
                          <a:spcPts val="800"/>
                        </a:spcAft>
                      </a:pPr>
                      <a:r>
                        <a:rPr lang="el-GR" sz="1100">
                          <a:effectLst/>
                        </a:rPr>
                        <a:t>868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-14.83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2.02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9487858"/>
                  </a:ext>
                </a:extLst>
              </a:tr>
              <a:tr h="156210">
                <a:tc>
                  <a:txBody>
                    <a:bodyPr/>
                    <a:lstStyle/>
                    <a:p>
                      <a:pPr algn="ctr">
                        <a:lnSpc>
                          <a:spcPct val="107000"/>
                        </a:lnSpc>
                        <a:spcAft>
                          <a:spcPts val="800"/>
                        </a:spcAft>
                      </a:pPr>
                      <a:r>
                        <a:rPr lang="el-GR" sz="1100">
                          <a:effectLst/>
                        </a:rPr>
                        <a:t>1800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0344090"/>
                  </a:ext>
                </a:extLst>
              </a:tr>
              <a:tr h="156210">
                <a:tc>
                  <a:txBody>
                    <a:bodyPr/>
                    <a:lstStyle/>
                    <a:p>
                      <a:pPr algn="ctr">
                        <a:lnSpc>
                          <a:spcPct val="107000"/>
                        </a:lnSpc>
                        <a:spcAft>
                          <a:spcPts val="800"/>
                        </a:spcAft>
                      </a:pPr>
                      <a:r>
                        <a:rPr lang="el-GR" sz="1100">
                          <a:effectLst/>
                        </a:rPr>
                        <a:t>2100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-17.4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2.92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1314272"/>
                  </a:ext>
                </a:extLst>
              </a:tr>
            </a:tbl>
          </a:graphicData>
        </a:graphic>
      </p:graphicFrame>
    </p:spTree>
    <p:extLst>
      <p:ext uri="{BB962C8B-B14F-4D97-AF65-F5344CB8AC3E}">
        <p14:creationId xmlns:p14="http://schemas.microsoft.com/office/powerpoint/2010/main" val="3452204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BB00-1943-4D3F-B35E-8CCF325C5118}"/>
              </a:ext>
            </a:extLst>
          </p:cNvPr>
          <p:cNvSpPr>
            <a:spLocks noGrp="1"/>
          </p:cNvSpPr>
          <p:nvPr>
            <p:ph type="title"/>
          </p:nvPr>
        </p:nvSpPr>
        <p:spPr>
          <a:xfrm>
            <a:off x="1029945" y="1904879"/>
            <a:ext cx="10132110" cy="4779557"/>
          </a:xfrm>
        </p:spPr>
        <p:txBody>
          <a:bodyPr/>
          <a:lstStyle/>
          <a:p>
            <a:r>
              <a:rPr lang="el-GR" sz="1800" dirty="0"/>
              <a:t>Βιβλιογραφία</a:t>
            </a:r>
            <a:br>
              <a:rPr lang="el-GR" sz="1800" dirty="0"/>
            </a:br>
            <a:br>
              <a:rPr lang="el-GR" sz="1800" dirty="0"/>
            </a:br>
            <a:br>
              <a:rPr lang="el-GR" sz="1800" dirty="0"/>
            </a:br>
            <a:r>
              <a:rPr lang="en-US" sz="1800" dirty="0">
                <a:effectLst/>
                <a:latin typeface="Times-Roman"/>
                <a:ea typeface="Calibri" panose="020F0502020204030204" pitchFamily="34" charset="0"/>
                <a:cs typeface="Times-Roman"/>
              </a:rPr>
              <a:t>[1] D. Simon,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"Biogeography-Based Optimization," in IEEE Transactions on Evolutionary Computation, vol. 12, no. 6, pp. 702-713, Dec. 2008.</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J.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Pierezan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L. Dos Santos Coelho, "Coyote Optimization Algorithm: A New Metaheuristic for Global Optimization Problems," 2018 IEEE Congress on Evolutionary Computation (CEC), Rio de Janeiro, 2018, pp. 1-8.</a:t>
            </a: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r>
              <a:rPr lang="el-GR" sz="1800" dirty="0">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Seyedali</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Mirjalili</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Seyed</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Mohammad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Mirjalili</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Andrew Lewis. 2014. Grey Wolf Optimizer. </a:t>
            </a:r>
            <a:r>
              <a:rPr kumimoji="0" lang="en-US" altLang="en-US" sz="18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Adv. Eng. </a:t>
            </a:r>
            <a:r>
              <a:rPr kumimoji="0" lang="en-US" altLang="en-US" sz="1800" b="0" i="1"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Softw</a:t>
            </a:r>
            <a:r>
              <a:rPr kumimoji="0" lang="en-US" altLang="en-US" sz="1800"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69 (March, 2014), 46–61.</a:t>
            </a:r>
            <a:br>
              <a:rPr kumimoji="0" lang="el-GR"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Wang, Gai-Ge. (2018). Moth search algorithm: a bio-inspired metaheuristic algorithm for global optimization problems. Memetic Computing. 10. 10.1007/s12293-016-0212-3.</a:t>
            </a: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[5]</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Seyedali</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Mirjalili</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 Amir H. </a:t>
            </a:r>
            <a:r>
              <a:rPr lang="en-US" sz="1800" dirty="0" err="1">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Gandomi</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Seyedeh</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 Zahra </a:t>
            </a:r>
            <a:r>
              <a:rPr lang="en-US" sz="1800" dirty="0" err="1">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Mirjalili</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Shahrzad</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Saremi</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 Hossam Faris, </a:t>
            </a:r>
            <a:r>
              <a:rPr lang="en-US" sz="1800" dirty="0" err="1">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Seyed</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 Mohammad </a:t>
            </a:r>
            <a:r>
              <a:rPr lang="en-US" sz="1800" dirty="0" err="1">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Mirjalili</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 Salp Swarm Algorithm: A bio-inspired optimizer for engineering design problems, Advances in Engineering Software, Volume 114, 2017, Pages 163-191.</a:t>
            </a:r>
            <a:br>
              <a:rPr lang="el-GR"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a:t>
            </a:r>
            <a:r>
              <a:rPr lang="el-GR"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6</a:t>
            </a:r>
            <a:r>
              <a:rPr lang="en-US" sz="1800" dirty="0">
                <a:solidFill>
                  <a:srgbClr val="131413"/>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 Kumar, Sarika, M. R. Tripathy and 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Ronnow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"Multi-band slotted bowtie antenna for L, S and C band applications,"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2017 2nd International Conference on Telecommunication and Networks (TEL-NET)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Noida, 2017, pp. 1-4,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10.1109/TEL-NET.2017.8343506.</a:t>
            </a: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[7]</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Noor 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Awad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Mohamed 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Abdelazeez</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Multislot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microstrip antenna for ultra-wide band applications, Journal of King Saud University - Engineering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Sciences,Volume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30, Issue 1, 2018, Pages 38-45, ISSN 1018-3639.</a:t>
            </a: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[8]</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Ashok Kumar,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Venuka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Sankhla, Jitendra Kumar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Deegwal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Arjun Kumar, An offset CPW-fed triple-band circularly polarized printed antenna for multiband wireless applications, AEU - International Journal of Electronics and Communications, Volume 86,</a:t>
            </a:r>
            <a:r>
              <a:rPr lang="en-US" sz="1800" dirty="0">
                <a:effectLst/>
                <a:latin typeface="Times New Roman" panose="02020603050405020304" pitchFamily="18" charset="0"/>
                <a:ea typeface="Calibri" panose="020F0502020204030204" pitchFamily="34" charset="0"/>
              </a:rPr>
              <a:t> 2018, Pages 133-141, ISSN 1434-8411.</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br>
              <a:rPr lang="el-GR" sz="1800" dirty="0"/>
            </a:br>
            <a:endParaRPr lang="en-US" sz="1800" dirty="0"/>
          </a:p>
        </p:txBody>
      </p:sp>
    </p:spTree>
    <p:extLst>
      <p:ext uri="{BB962C8B-B14F-4D97-AF65-F5344CB8AC3E}">
        <p14:creationId xmlns:p14="http://schemas.microsoft.com/office/powerpoint/2010/main" val="4232640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1E6205F-AE78-466C-BF81-6A2047FBDDD7}"/>
              </a:ext>
            </a:extLst>
          </p:cNvPr>
          <p:cNvSpPr>
            <a:spLocks noGrp="1"/>
          </p:cNvSpPr>
          <p:nvPr>
            <p:ph type="title"/>
          </p:nvPr>
        </p:nvSpPr>
        <p:spPr>
          <a:xfrm>
            <a:off x="1029945" y="1039221"/>
            <a:ext cx="10132110" cy="4779557"/>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9</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 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Chuma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Iano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L. L. Bravo Roger, "Compact antenna based on fractal for IoT sub-GHz wireless communications," 2017 SBMO/IEEE MTT-S International Microwave and Optoelectronics Conference (IMOC),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Aguas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Lindoia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2017, pp. 1-5.</a:t>
            </a: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10</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Neeta Singh, Binod 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Kanaujia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Mirza Tariq Beg,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Mainuddin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Taimoor Khan,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Sachin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Kumar,A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dual polarized multiband rectenna for RF energy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harvesting,AEU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International Journal of Electronics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Communications,Volume</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 93</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2018,Pages 123-131, ISSN 1434-8411.</a:t>
            </a: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11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 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Sarma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M. J. Akhtar, "A dual band meandered printed dipole antenna for RF energy harvesting applications," 2016 IEEE 5th Asia-Pacific Conference on Antennas and Propagation (APCAP), Kaohsiung, Taiwan, 2016, pp. 93-94.</a:t>
            </a: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12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 Nguyen, N. N. Tuan, Q. C. Nguyen, V. B. G. Truong, 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Krairiksh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M. Thuy Le, "Multiband Antenna for RF Energy Harvesting," 2018 International Symposium on Antennas and Propagation (ISAP), Busan, Korea (South), 2018, pp. 1-2.</a:t>
            </a:r>
            <a:br>
              <a:rPr lang="el-GR" sz="1800"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[13]</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https://github.com/yuip/hfss-api</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spTree>
    <p:extLst>
      <p:ext uri="{BB962C8B-B14F-4D97-AF65-F5344CB8AC3E}">
        <p14:creationId xmlns:p14="http://schemas.microsoft.com/office/powerpoint/2010/main" val="2756498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256032" y="-246888"/>
            <a:ext cx="10152143" cy="5007551"/>
          </a:xfrm>
          <a:prstGeom prst="rect">
            <a:avLst/>
          </a:prstGeom>
          <a:noFill/>
          <a:ln w="0">
            <a:noFill/>
          </a:ln>
        </p:spPr>
        <p:txBody>
          <a:bodyPr anchor="b">
            <a:noAutofit/>
          </a:bodyPr>
          <a:lstStyle/>
          <a:p>
            <a:r>
              <a:rPr lang="el-GR" sz="1800" b="0" strike="noStrike" spc="-1" dirty="0">
                <a:solidFill>
                  <a:srgbClr val="000000"/>
                </a:solidFill>
              </a:rPr>
              <a:t>Εισαγωγή πιθανότητα</a:t>
            </a:r>
            <a:r>
              <a:rPr lang="el-GR" sz="1800" kern="1200" dirty="0">
                <a:solidFill>
                  <a:srgbClr val="000000"/>
                </a:solidFill>
                <a:effectLst/>
                <a:ea typeface="DejaVu Sans" panose="020B0603030804020204" pitchFamily="34" charset="0"/>
                <a:cs typeface="Calibri" panose="020F0502020204030204" pitchFamily="34" charset="0"/>
              </a:rPr>
              <a:t>ς</a:t>
            </a:r>
            <a:r>
              <a:rPr lang="en-US" sz="1800" kern="1200" dirty="0">
                <a:solidFill>
                  <a:srgbClr val="000000"/>
                </a:solidFill>
                <a:effectLst/>
                <a:ea typeface="DejaVu Sans" panose="020B0603030804020204" pitchFamily="34" charset="0"/>
                <a:cs typeface="Calibri" panose="020F0502020204030204" pitchFamily="34" charset="0"/>
              </a:rPr>
              <a:t> </a:t>
            </a:r>
            <a:r>
              <a:rPr lang="el-GR" sz="1800" kern="1200" dirty="0">
                <a:solidFill>
                  <a:srgbClr val="000000"/>
                </a:solidFill>
                <a:effectLst/>
                <a:ea typeface="DejaVu Sans" panose="020B0603030804020204" pitchFamily="34" charset="0"/>
                <a:cs typeface="Calibri" panose="020F0502020204030204" pitchFamily="34" charset="0"/>
              </a:rPr>
              <a:t>μετάλλαξης</a:t>
            </a:r>
            <a:r>
              <a:rPr lang="en-US" sz="1800" kern="1200" dirty="0">
                <a:solidFill>
                  <a:srgbClr val="000000"/>
                </a:solidFill>
                <a:effectLst/>
                <a:ea typeface="DejaVu Sans" panose="020B0603030804020204" pitchFamily="34" charset="0"/>
                <a:cs typeface="Calibri" panose="020F0502020204030204" pitchFamily="34" charset="0"/>
              </a:rPr>
              <a:t>: </a:t>
            </a:r>
            <a:br>
              <a:rPr lang="en-US" sz="1800" kern="1200" dirty="0">
                <a:solidFill>
                  <a:srgbClr val="000000"/>
                </a:solidFill>
                <a:effectLst/>
                <a:ea typeface="DejaVu Sans" panose="020B0603030804020204" pitchFamily="34" charset="0"/>
                <a:cs typeface="Calibri" panose="020F0502020204030204" pitchFamily="34" charset="0"/>
              </a:rPr>
            </a:br>
            <a:br>
              <a:rPr lang="en-US" sz="1800" kern="1200" dirty="0">
                <a:solidFill>
                  <a:srgbClr val="000000"/>
                </a:solidFill>
                <a:effectLst/>
                <a:ea typeface="DejaVu Sans" panose="020B0603030804020204" pitchFamily="34" charset="0"/>
                <a:cs typeface="Calibri" panose="020F0502020204030204" pitchFamily="34" charset="0"/>
              </a:rPr>
            </a:br>
            <a:r>
              <a:rPr lang="en-US" sz="1800" kern="1200" dirty="0">
                <a:solidFill>
                  <a:srgbClr val="000000"/>
                </a:solidFill>
                <a:effectLst/>
                <a:ea typeface="DejaVu Sans" panose="020B0603030804020204" pitchFamily="34" charset="0"/>
                <a:cs typeface="Calibri" panose="020F0502020204030204" pitchFamily="34" charset="0"/>
              </a:rPr>
              <a:t>,</a:t>
            </a:r>
            <a:r>
              <a:rPr lang="el-GR" sz="1800" dirty="0">
                <a:solidFill>
                  <a:srgbClr val="000000"/>
                </a:solidFill>
                <a:ea typeface="DejaVu Sans" panose="020B0603030804020204" pitchFamily="34" charset="0"/>
                <a:cs typeface="Calibri" panose="020F0502020204030204" pitchFamily="34" charset="0"/>
              </a:rPr>
              <a:t> όπου </a:t>
            </a:r>
            <a:r>
              <a:rPr lang="en-US" sz="1800" dirty="0" err="1">
                <a:solidFill>
                  <a:srgbClr val="000000"/>
                </a:solidFill>
                <a:ea typeface="DejaVu Sans" panose="020B0603030804020204" pitchFamily="34" charset="0"/>
                <a:cs typeface="Calibri" panose="020F0502020204030204" pitchFamily="34" charset="0"/>
              </a:rPr>
              <a:t>m</a:t>
            </a:r>
            <a:r>
              <a:rPr lang="en-US" sz="1800" baseline="-25000" dirty="0" err="1">
                <a:solidFill>
                  <a:srgbClr val="000000"/>
                </a:solidFill>
                <a:ea typeface="DejaVu Sans" panose="020B0603030804020204" pitchFamily="34" charset="0"/>
                <a:cs typeface="Calibri" panose="020F0502020204030204" pitchFamily="34" charset="0"/>
              </a:rPr>
              <a:t>max</a:t>
            </a:r>
            <a:r>
              <a:rPr lang="en-US" sz="1800" dirty="0">
                <a:solidFill>
                  <a:srgbClr val="000000"/>
                </a:solidFill>
                <a:ea typeface="DejaVu Sans" panose="020B0603030804020204" pitchFamily="34" charset="0"/>
                <a:cs typeface="Calibri" panose="020F0502020204030204" pitchFamily="34" charset="0"/>
              </a:rPr>
              <a:t> </a:t>
            </a:r>
            <a:r>
              <a:rPr lang="el-GR" sz="1800" dirty="0">
                <a:solidFill>
                  <a:srgbClr val="000000"/>
                </a:solidFill>
                <a:ea typeface="DejaVu Sans" panose="020B0603030804020204" pitchFamily="34" charset="0"/>
                <a:cs typeface="Calibri" panose="020F0502020204030204" pitchFamily="34" charset="0"/>
              </a:rPr>
              <a:t>ορίζεται από το χρήστη, και </a:t>
            </a:r>
            <a:r>
              <a:rPr lang="en-US" sz="1800" dirty="0">
                <a:solidFill>
                  <a:srgbClr val="000000"/>
                </a:solidFill>
                <a:ea typeface="DejaVu Sans" panose="020B0603030804020204" pitchFamily="34" charset="0"/>
                <a:cs typeface="Calibri" panose="020F0502020204030204" pitchFamily="34" charset="0"/>
              </a:rPr>
              <a:t>P</a:t>
            </a:r>
            <a:r>
              <a:rPr lang="en-US" sz="1800" baseline="-25000" dirty="0">
                <a:solidFill>
                  <a:srgbClr val="000000"/>
                </a:solidFill>
                <a:ea typeface="DejaVu Sans" panose="020B0603030804020204" pitchFamily="34" charset="0"/>
                <a:cs typeface="Calibri" panose="020F0502020204030204" pitchFamily="34" charset="0"/>
              </a:rPr>
              <a:t>s</a:t>
            </a:r>
            <a:r>
              <a:rPr lang="en-US" sz="1800" dirty="0">
                <a:solidFill>
                  <a:srgbClr val="000000"/>
                </a:solidFill>
                <a:ea typeface="DejaVu Sans" panose="020B0603030804020204" pitchFamily="34" charset="0"/>
                <a:cs typeface="Calibri" panose="020F0502020204030204" pitchFamily="34" charset="0"/>
              </a:rPr>
              <a:t> </a:t>
            </a:r>
            <a:r>
              <a:rPr lang="el-GR" sz="1800" dirty="0">
                <a:solidFill>
                  <a:srgbClr val="000000"/>
                </a:solidFill>
                <a:ea typeface="DejaVu Sans" panose="020B0603030804020204" pitchFamily="34" charset="0"/>
                <a:cs typeface="Calibri" panose="020F0502020204030204" pitchFamily="34" charset="0"/>
              </a:rPr>
              <a:t>η πιθανότητα το περιβάλλον να έχει ακριβώ</a:t>
            </a:r>
            <a:r>
              <a:rPr lang="el-GR" sz="1800" kern="1200" dirty="0">
                <a:solidFill>
                  <a:srgbClr val="000000"/>
                </a:solidFill>
                <a:effectLst/>
                <a:ea typeface="DejaVu Sans" panose="020B0603030804020204" pitchFamily="34" charset="0"/>
                <a:cs typeface="Calibri" panose="020F0502020204030204" pitchFamily="34" charset="0"/>
              </a:rPr>
              <a:t>ς </a:t>
            </a:r>
            <a:r>
              <a:rPr lang="en-US" sz="1800" kern="1200" dirty="0">
                <a:solidFill>
                  <a:srgbClr val="000000"/>
                </a:solidFill>
                <a:effectLst/>
                <a:ea typeface="DejaVu Sans" panose="020B0603030804020204" pitchFamily="34" charset="0"/>
                <a:cs typeface="Calibri" panose="020F0502020204030204" pitchFamily="34" charset="0"/>
              </a:rPr>
              <a:t>S </a:t>
            </a:r>
            <a:r>
              <a:rPr lang="el-GR" sz="1800" kern="1200" dirty="0">
                <a:solidFill>
                  <a:srgbClr val="000000"/>
                </a:solidFill>
                <a:effectLst/>
                <a:ea typeface="DejaVu Sans" panose="020B0603030804020204" pitchFamily="34" charset="0"/>
                <a:cs typeface="Calibri" panose="020F0502020204030204" pitchFamily="34" charset="0"/>
              </a:rPr>
              <a:t>μέλη</a:t>
            </a:r>
            <a:r>
              <a:rPr lang="en-US" sz="1800" kern="1200" dirty="0">
                <a:solidFill>
                  <a:srgbClr val="000000"/>
                </a:solidFill>
                <a:effectLst/>
                <a:ea typeface="DejaVu Sans" panose="020B0603030804020204" pitchFamily="34" charset="0"/>
                <a:cs typeface="Calibri" panose="020F0502020204030204" pitchFamily="34" charset="0"/>
              </a:rPr>
              <a:t>:</a:t>
            </a:r>
            <a:r>
              <a:rPr lang="el-GR" sz="1800" dirty="0">
                <a:solidFill>
                  <a:srgbClr val="000000"/>
                </a:solidFill>
                <a:ea typeface="DejaVu Sans" panose="020B0603030804020204" pitchFamily="34" charset="0"/>
                <a:cs typeface="Calibri" panose="020F0502020204030204" pitchFamily="34" charset="0"/>
              </a:rPr>
              <a:t> </a:t>
            </a:r>
            <a:br>
              <a:rPr lang="en-US" sz="1800" kern="1200" dirty="0">
                <a:solidFill>
                  <a:srgbClr val="000000"/>
                </a:solidFill>
                <a:effectLst/>
                <a:ea typeface="DejaVu Sans" panose="020B0603030804020204" pitchFamily="34" charset="0"/>
                <a:cs typeface="Calibri" panose="020F0502020204030204" pitchFamily="34" charset="0"/>
              </a:rPr>
            </a:br>
            <a:br>
              <a:rPr lang="en-US" sz="1800" kern="1200" dirty="0">
                <a:solidFill>
                  <a:srgbClr val="000000"/>
                </a:solidFill>
                <a:effectLst/>
                <a:ea typeface="DejaVu Sans" panose="020B0603030804020204" pitchFamily="34" charset="0"/>
                <a:cs typeface="Calibri" panose="020F0502020204030204" pitchFamily="34" charset="0"/>
              </a:rPr>
            </a:br>
            <a:br>
              <a:rPr lang="en-US" sz="1800" kern="1200" dirty="0">
                <a:solidFill>
                  <a:srgbClr val="000000"/>
                </a:solidFill>
                <a:effectLst/>
                <a:ea typeface="DejaVu Sans" panose="020B0603030804020204" pitchFamily="34" charset="0"/>
                <a:cs typeface="Calibri" panose="020F0502020204030204" pitchFamily="34" charset="0"/>
              </a:rPr>
            </a:br>
            <a:br>
              <a:rPr lang="en-US" sz="1800" kern="1200" dirty="0">
                <a:solidFill>
                  <a:srgbClr val="000000"/>
                </a:solidFill>
                <a:effectLst/>
                <a:ea typeface="DejaVu Sans" panose="020B0603030804020204" pitchFamily="34" charset="0"/>
                <a:cs typeface="Calibri" panose="020F0502020204030204" pitchFamily="34" charset="0"/>
              </a:rPr>
            </a:br>
            <a:br>
              <a:rPr lang="el-GR" sz="1800" kern="1200" dirty="0">
                <a:solidFill>
                  <a:srgbClr val="000000"/>
                </a:solidFill>
                <a:effectLst/>
                <a:ea typeface="DejaVu Sans" panose="020B0603030804020204" pitchFamily="34" charset="0"/>
                <a:cs typeface="Calibri" panose="020F0502020204030204" pitchFamily="34" charset="0"/>
              </a:rPr>
            </a:br>
            <a:br>
              <a:rPr lang="el-GR" sz="1800" kern="1200" dirty="0">
                <a:solidFill>
                  <a:srgbClr val="000000"/>
                </a:solidFill>
                <a:effectLst/>
                <a:ea typeface="DejaVu Sans" panose="020B0603030804020204" pitchFamily="34" charset="0"/>
                <a:cs typeface="Calibri" panose="020F0502020204030204" pitchFamily="34" charset="0"/>
              </a:rPr>
            </a:br>
            <a:br>
              <a:rPr lang="el-GR" sz="1800" kern="1200" dirty="0">
                <a:solidFill>
                  <a:srgbClr val="000000"/>
                </a:solidFill>
                <a:effectLst/>
                <a:ea typeface="DejaVu Sans" panose="020B0603030804020204" pitchFamily="34" charset="0"/>
                <a:cs typeface="Calibri" panose="020F0502020204030204" pitchFamily="34" charset="0"/>
              </a:rPr>
            </a:br>
            <a:br>
              <a:rPr lang="en-US" sz="1800" kern="1200" dirty="0">
                <a:solidFill>
                  <a:srgbClr val="000000"/>
                </a:solidFill>
                <a:effectLst/>
                <a:ea typeface="DejaVu Sans" panose="020B0603030804020204" pitchFamily="34" charset="0"/>
                <a:cs typeface="Calibri" panose="020F0502020204030204" pitchFamily="34" charset="0"/>
              </a:rPr>
            </a:br>
            <a:br>
              <a:rPr lang="en-US" sz="1800" kern="1200" dirty="0">
                <a:solidFill>
                  <a:srgbClr val="000000"/>
                </a:solidFill>
                <a:effectLst/>
                <a:ea typeface="DejaVu Sans" panose="020B0603030804020204" pitchFamily="34" charset="0"/>
                <a:cs typeface="Calibri" panose="020F0502020204030204" pitchFamily="34" charset="0"/>
              </a:rPr>
            </a:br>
            <a:br>
              <a:rPr lang="en-US" sz="1800" kern="1200" dirty="0">
                <a:solidFill>
                  <a:srgbClr val="000000"/>
                </a:solidFill>
                <a:effectLst/>
                <a:ea typeface="DejaVu Sans" panose="020B0603030804020204" pitchFamily="34" charset="0"/>
                <a:cs typeface="Calibri" panose="020F0502020204030204" pitchFamily="34" charset="0"/>
              </a:rPr>
            </a:br>
            <a:br>
              <a:rPr lang="en-US" sz="1800" kern="1200" dirty="0">
                <a:solidFill>
                  <a:srgbClr val="000000"/>
                </a:solidFill>
                <a:effectLst/>
                <a:ea typeface="DejaVu Sans" panose="020B0603030804020204" pitchFamily="34" charset="0"/>
                <a:cs typeface="Calibri" panose="020F0502020204030204" pitchFamily="34" charset="0"/>
              </a:rPr>
            </a:br>
            <a:endParaRPr lang="en-US" sz="1800" b="0" strike="noStrike" spc="-1" dirty="0">
              <a:solidFill>
                <a:srgbClr val="000000"/>
              </a:solidFill>
            </a:endParaRPr>
          </a:p>
        </p:txBody>
      </p:sp>
      <p:pic>
        <p:nvPicPr>
          <p:cNvPr id="8" name="Picture 7">
            <a:extLst>
              <a:ext uri="{FF2B5EF4-FFF2-40B4-BE49-F238E27FC236}">
                <a16:creationId xmlns:a16="http://schemas.microsoft.com/office/drawing/2014/main" id="{7EEF297F-675A-4E80-9091-BCB786F74C22}"/>
              </a:ext>
            </a:extLst>
          </p:cNvPr>
          <p:cNvPicPr>
            <a:picLocks noChangeAspect="1"/>
          </p:cNvPicPr>
          <p:nvPr/>
        </p:nvPicPr>
        <p:blipFill>
          <a:blip r:embed="rId2"/>
          <a:stretch>
            <a:fillRect/>
          </a:stretch>
        </p:blipFill>
        <p:spPr>
          <a:xfrm>
            <a:off x="1095374" y="2170290"/>
            <a:ext cx="3952875" cy="771525"/>
          </a:xfrm>
          <a:prstGeom prst="rect">
            <a:avLst/>
          </a:prstGeom>
        </p:spPr>
      </p:pic>
      <p:pic>
        <p:nvPicPr>
          <p:cNvPr id="4" name="Picture 3">
            <a:extLst>
              <a:ext uri="{FF2B5EF4-FFF2-40B4-BE49-F238E27FC236}">
                <a16:creationId xmlns:a16="http://schemas.microsoft.com/office/drawing/2014/main" id="{63526B90-1B82-46C4-9A4A-59851CA83937}"/>
              </a:ext>
            </a:extLst>
          </p:cNvPr>
          <p:cNvPicPr>
            <a:picLocks noChangeAspect="1"/>
          </p:cNvPicPr>
          <p:nvPr/>
        </p:nvPicPr>
        <p:blipFill>
          <a:blip r:embed="rId3"/>
          <a:stretch>
            <a:fillRect/>
          </a:stretch>
        </p:blipFill>
        <p:spPr>
          <a:xfrm>
            <a:off x="5869303" y="2113139"/>
            <a:ext cx="1181100" cy="885825"/>
          </a:xfrm>
          <a:prstGeom prst="rect">
            <a:avLst/>
          </a:prstGeom>
        </p:spPr>
      </p:pic>
      <p:pic>
        <p:nvPicPr>
          <p:cNvPr id="10" name="Picture 9">
            <a:extLst>
              <a:ext uri="{FF2B5EF4-FFF2-40B4-BE49-F238E27FC236}">
                <a16:creationId xmlns:a16="http://schemas.microsoft.com/office/drawing/2014/main" id="{34B79196-BA1D-4C7B-9931-C9C2E4F8AD7D}"/>
              </a:ext>
            </a:extLst>
          </p:cNvPr>
          <p:cNvPicPr>
            <a:picLocks noChangeAspect="1"/>
          </p:cNvPicPr>
          <p:nvPr/>
        </p:nvPicPr>
        <p:blipFill>
          <a:blip r:embed="rId4"/>
          <a:stretch>
            <a:fillRect/>
          </a:stretch>
        </p:blipFill>
        <p:spPr>
          <a:xfrm>
            <a:off x="324611" y="3393063"/>
            <a:ext cx="6248400" cy="3228975"/>
          </a:xfrm>
          <a:prstGeom prst="rect">
            <a:avLst/>
          </a:prstGeom>
        </p:spPr>
      </p:pic>
      <p:pic>
        <p:nvPicPr>
          <p:cNvPr id="7" name="Picture 6">
            <a:extLst>
              <a:ext uri="{FF2B5EF4-FFF2-40B4-BE49-F238E27FC236}">
                <a16:creationId xmlns:a16="http://schemas.microsoft.com/office/drawing/2014/main" id="{1D8289CC-F981-43D2-9886-60B93573C374}"/>
              </a:ext>
            </a:extLst>
          </p:cNvPr>
          <p:cNvPicPr>
            <a:picLocks noChangeAspect="1"/>
          </p:cNvPicPr>
          <p:nvPr/>
        </p:nvPicPr>
        <p:blipFill>
          <a:blip r:embed="rId5"/>
          <a:stretch>
            <a:fillRect/>
          </a:stretch>
        </p:blipFill>
        <p:spPr>
          <a:xfrm>
            <a:off x="3998593" y="1277020"/>
            <a:ext cx="1797557" cy="2960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6F8FC"/>
            </a:gs>
            <a:gs pos="100000">
              <a:srgbClr val="ABC0E4"/>
            </a:gs>
          </a:gsLst>
          <a:lin ang="5400000"/>
        </a:gra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967769" y="669831"/>
            <a:ext cx="9143640" cy="1140572"/>
          </a:xfrm>
          <a:prstGeom prst="rect">
            <a:avLst/>
          </a:prstGeom>
          <a:noFill/>
          <a:ln w="0">
            <a:noFill/>
          </a:ln>
        </p:spPr>
        <p:txBody>
          <a:bodyPr anchor="b">
            <a:noAutofit/>
          </a:bodyPr>
          <a:lstStyle/>
          <a:p>
            <a:r>
              <a:rPr lang="en-US" sz="3200" b="1" strike="noStrike" spc="-1" dirty="0"/>
              <a:t>Coyote Optimization Algorith</a:t>
            </a:r>
            <a:r>
              <a:rPr lang="en-US" sz="3200" b="1" spc="-1" dirty="0"/>
              <a:t>m</a:t>
            </a:r>
            <a:r>
              <a:rPr lang="el-GR" sz="3200" b="1" spc="-1" dirty="0"/>
              <a:t> </a:t>
            </a:r>
            <a:r>
              <a:rPr lang="el-GR" sz="2000" b="1" spc="-1" dirty="0"/>
              <a:t>[2]</a:t>
            </a:r>
            <a:br>
              <a:rPr lang="el-GR" sz="3200" b="1" spc="-1" dirty="0"/>
            </a:br>
            <a:br>
              <a:rPr lang="el-GR" sz="3200" b="1" spc="-1" dirty="0"/>
            </a:br>
            <a:endParaRPr lang="en-US" sz="3200" b="1" strike="noStrike" spc="-1" dirty="0">
              <a:solidFill>
                <a:srgbClr val="000000"/>
              </a:solidFill>
              <a:latin typeface="Calibri"/>
            </a:endParaRPr>
          </a:p>
        </p:txBody>
      </p:sp>
      <p:sp>
        <p:nvSpPr>
          <p:cNvPr id="2" name="TextBox 1">
            <a:extLst>
              <a:ext uri="{FF2B5EF4-FFF2-40B4-BE49-F238E27FC236}">
                <a16:creationId xmlns:a16="http://schemas.microsoft.com/office/drawing/2014/main" id="{EBD24683-4E40-481A-B011-DBC58C351A71}"/>
              </a:ext>
            </a:extLst>
          </p:cNvPr>
          <p:cNvSpPr txBox="1"/>
          <p:nvPr/>
        </p:nvSpPr>
        <p:spPr>
          <a:xfrm>
            <a:off x="967769" y="1720840"/>
            <a:ext cx="9143640" cy="3416320"/>
          </a:xfrm>
          <a:prstGeom prst="rect">
            <a:avLst/>
          </a:prstGeom>
          <a:noFill/>
        </p:spPr>
        <p:txBody>
          <a:bodyPr wrap="square" rtlCol="0">
            <a:spAutoFit/>
          </a:bodyPr>
          <a:lstStyle/>
          <a:p>
            <a:r>
              <a:rPr lang="el-GR" dirty="0"/>
              <a:t>Βασίζεται στη κοινωνική συμπεριφορά των </a:t>
            </a:r>
            <a:r>
              <a:rPr lang="en-US" dirty="0"/>
              <a:t>coyote </a:t>
            </a:r>
            <a:r>
              <a:rPr lang="el-GR" dirty="0"/>
              <a:t>τη</a:t>
            </a:r>
            <a:r>
              <a:rPr lang="el-GR" sz="1800" kern="1200" dirty="0">
                <a:solidFill>
                  <a:srgbClr val="000000"/>
                </a:solidFill>
                <a:effectLst/>
                <a:ea typeface="DejaVu Sans" panose="020B0603030804020204" pitchFamily="34" charset="0"/>
                <a:cs typeface="Calibri" panose="020F0502020204030204" pitchFamily="34" charset="0"/>
              </a:rPr>
              <a:t>ς Βόρειας Αμερικής.</a:t>
            </a:r>
          </a:p>
          <a:p>
            <a:r>
              <a:rPr lang="el-GR" dirty="0">
                <a:solidFill>
                  <a:srgbClr val="000000"/>
                </a:solidFill>
                <a:ea typeface="DejaVu Sans" panose="020B0603030804020204" pitchFamily="34" charset="0"/>
                <a:cs typeface="Calibri" panose="020F0502020204030204" pitchFamily="34" charset="0"/>
              </a:rPr>
              <a:t>Ο πληθυσμό</a:t>
            </a:r>
            <a:r>
              <a:rPr lang="el-GR" sz="1800" kern="1200" dirty="0">
                <a:solidFill>
                  <a:srgbClr val="000000"/>
                </a:solidFill>
                <a:effectLst/>
                <a:ea typeface="DejaVu Sans" panose="020B0603030804020204" pitchFamily="34" charset="0"/>
                <a:cs typeface="Calibri" panose="020F0502020204030204" pitchFamily="34" charset="0"/>
              </a:rPr>
              <a:t>ς χωρίζεται σε </a:t>
            </a:r>
            <a:r>
              <a:rPr lang="en-US" sz="1800" kern="1200" dirty="0">
                <a:solidFill>
                  <a:srgbClr val="000000"/>
                </a:solidFill>
                <a:effectLst/>
                <a:ea typeface="DejaVu Sans" panose="020B0603030804020204" pitchFamily="34" charset="0"/>
                <a:cs typeface="Calibri" panose="020F0502020204030204" pitchFamily="34" charset="0"/>
              </a:rPr>
              <a:t>N</a:t>
            </a:r>
            <a:r>
              <a:rPr lang="en-US" sz="1800" kern="1200" baseline="-25000" dirty="0">
                <a:solidFill>
                  <a:srgbClr val="000000"/>
                </a:solidFill>
                <a:effectLst/>
                <a:ea typeface="DejaVu Sans" panose="020B0603030804020204" pitchFamily="34" charset="0"/>
                <a:cs typeface="Calibri" panose="020F0502020204030204" pitchFamily="34" charset="0"/>
              </a:rPr>
              <a:t>p</a:t>
            </a:r>
            <a:r>
              <a:rPr lang="en-US" sz="1800" kern="1200" dirty="0">
                <a:solidFill>
                  <a:srgbClr val="000000"/>
                </a:solidFill>
                <a:effectLst/>
                <a:ea typeface="DejaVu Sans" panose="020B0603030804020204" pitchFamily="34" charset="0"/>
                <a:cs typeface="Calibri" panose="020F0502020204030204" pitchFamily="34" charset="0"/>
              </a:rPr>
              <a:t> </a:t>
            </a:r>
            <a:r>
              <a:rPr lang="el-GR" sz="1800" kern="1200" dirty="0">
                <a:solidFill>
                  <a:srgbClr val="000000"/>
                </a:solidFill>
                <a:effectLst/>
                <a:ea typeface="DejaVu Sans" panose="020B0603030804020204" pitchFamily="34" charset="0"/>
                <a:cs typeface="Calibri" panose="020F0502020204030204" pitchFamily="34" charset="0"/>
              </a:rPr>
              <a:t>ομάδες με </a:t>
            </a:r>
            <a:r>
              <a:rPr lang="en-US" sz="1800" kern="1200" dirty="0">
                <a:solidFill>
                  <a:srgbClr val="000000"/>
                </a:solidFill>
                <a:effectLst/>
                <a:ea typeface="DejaVu Sans" panose="020B0603030804020204" pitchFamily="34" charset="0"/>
                <a:cs typeface="Calibri" panose="020F0502020204030204" pitchFamily="34" charset="0"/>
              </a:rPr>
              <a:t>N</a:t>
            </a:r>
            <a:r>
              <a:rPr lang="en-US" sz="1800" kern="1200" baseline="-25000" dirty="0">
                <a:solidFill>
                  <a:srgbClr val="000000"/>
                </a:solidFill>
                <a:effectLst/>
                <a:ea typeface="DejaVu Sans" panose="020B0603030804020204" pitchFamily="34" charset="0"/>
                <a:cs typeface="Calibri" panose="020F0502020204030204" pitchFamily="34" charset="0"/>
              </a:rPr>
              <a:t>C</a:t>
            </a:r>
            <a:r>
              <a:rPr lang="en-US" sz="1800" kern="1200" dirty="0">
                <a:solidFill>
                  <a:srgbClr val="000000"/>
                </a:solidFill>
                <a:effectLst/>
                <a:ea typeface="DejaVu Sans" panose="020B0603030804020204" pitchFamily="34" charset="0"/>
                <a:cs typeface="Calibri" panose="020F0502020204030204" pitchFamily="34" charset="0"/>
              </a:rPr>
              <a:t> </a:t>
            </a:r>
            <a:r>
              <a:rPr lang="el-GR" dirty="0">
                <a:solidFill>
                  <a:srgbClr val="000000"/>
                </a:solidFill>
                <a:ea typeface="DejaVu Sans" panose="020B0603030804020204" pitchFamily="34" charset="0"/>
                <a:cs typeface="Calibri" panose="020F0502020204030204" pitchFamily="34" charset="0"/>
              </a:rPr>
              <a:t>μέλη η καθεμιά (θεωρούμε προ</a:t>
            </a:r>
            <a:r>
              <a:rPr lang="el-GR" sz="1800" kern="1200" dirty="0">
                <a:solidFill>
                  <a:srgbClr val="000000"/>
                </a:solidFill>
                <a:effectLst/>
                <a:ea typeface="DejaVu Sans" panose="020B0603030804020204" pitchFamily="34" charset="0"/>
                <a:cs typeface="Calibri" panose="020F0502020204030204" pitchFamily="34" charset="0"/>
              </a:rPr>
              <a:t>ς το παρόν ότι ο αριθμός </a:t>
            </a:r>
            <a:r>
              <a:rPr lang="en-US" sz="1800" kern="1200" dirty="0">
                <a:solidFill>
                  <a:srgbClr val="000000"/>
                </a:solidFill>
                <a:effectLst/>
                <a:ea typeface="DejaVu Sans" panose="020B0603030804020204" pitchFamily="34" charset="0"/>
                <a:cs typeface="Calibri" panose="020F0502020204030204" pitchFamily="34" charset="0"/>
              </a:rPr>
              <a:t>N</a:t>
            </a:r>
            <a:r>
              <a:rPr lang="en-US" baseline="-25000" dirty="0">
                <a:solidFill>
                  <a:srgbClr val="000000"/>
                </a:solidFill>
                <a:ea typeface="DejaVu Sans" panose="020B0603030804020204" pitchFamily="34" charset="0"/>
                <a:cs typeface="Calibri" panose="020F0502020204030204" pitchFamily="34" charset="0"/>
              </a:rPr>
              <a:t>C</a:t>
            </a:r>
            <a:r>
              <a:rPr lang="en-US" dirty="0">
                <a:solidFill>
                  <a:srgbClr val="000000"/>
                </a:solidFill>
                <a:ea typeface="DejaVu Sans" panose="020B0603030804020204" pitchFamily="34" charset="0"/>
                <a:cs typeface="Calibri" panose="020F0502020204030204" pitchFamily="34" charset="0"/>
              </a:rPr>
              <a:t> </a:t>
            </a:r>
            <a:r>
              <a:rPr lang="el-GR" dirty="0">
                <a:solidFill>
                  <a:srgbClr val="000000"/>
                </a:solidFill>
                <a:ea typeface="DejaVu Sans" panose="020B0603030804020204" pitchFamily="34" charset="0"/>
                <a:cs typeface="Calibri" panose="020F0502020204030204" pitchFamily="34" charset="0"/>
              </a:rPr>
              <a:t>είναι σταθερό</a:t>
            </a:r>
            <a:r>
              <a:rPr lang="el-GR" sz="1800" kern="1200" dirty="0">
                <a:solidFill>
                  <a:srgbClr val="000000"/>
                </a:solidFill>
                <a:effectLst/>
                <a:ea typeface="DejaVu Sans" panose="020B0603030804020204" pitchFamily="34" charset="0"/>
                <a:cs typeface="Calibri" panose="020F0502020204030204" pitchFamily="34" charset="0"/>
              </a:rPr>
              <a:t>ς και ίσος για όλες τις ομάδες).</a:t>
            </a:r>
          </a:p>
          <a:p>
            <a:endParaRPr lang="el-GR" dirty="0">
              <a:solidFill>
                <a:srgbClr val="000000"/>
              </a:solidFill>
              <a:ea typeface="DejaVu Sans" panose="020B0603030804020204" pitchFamily="34" charset="0"/>
              <a:cs typeface="Calibri" panose="020F0502020204030204" pitchFamily="34" charset="0"/>
            </a:endParaRPr>
          </a:p>
          <a:p>
            <a:r>
              <a:rPr lang="el-GR" dirty="0">
                <a:solidFill>
                  <a:srgbClr val="000000"/>
                </a:solidFill>
                <a:ea typeface="DejaVu Sans" panose="020B0603030804020204" pitchFamily="34" charset="0"/>
                <a:cs typeface="Calibri" panose="020F0502020204030204" pitchFamily="34" charset="0"/>
              </a:rPr>
              <a:t>Διάφοροι παράγοντε</a:t>
            </a:r>
            <a:r>
              <a:rPr lang="el-GR" sz="1800" kern="1200" dirty="0">
                <a:solidFill>
                  <a:srgbClr val="000000"/>
                </a:solidFill>
                <a:effectLst/>
                <a:ea typeface="DejaVu Sans" panose="020B0603030804020204" pitchFamily="34" charset="0"/>
                <a:cs typeface="Calibri" panose="020F0502020204030204" pitchFamily="34" charset="0"/>
              </a:rPr>
              <a:t>ς</a:t>
            </a:r>
            <a:r>
              <a:rPr lang="el-GR" dirty="0">
                <a:solidFill>
                  <a:srgbClr val="000000"/>
                </a:solidFill>
                <a:ea typeface="DejaVu Sans" panose="020B0603030804020204" pitchFamily="34" charset="0"/>
                <a:cs typeface="Calibri" panose="020F0502020204030204" pitchFamily="34" charset="0"/>
              </a:rPr>
              <a:t>, εσωτερικοί (φύλο και κοινωνική κατάσταση) και εξωτερικοί (χιόνι, ποσότητα τροφή</a:t>
            </a:r>
            <a:r>
              <a:rPr lang="el-GR" sz="1800" kern="1200" dirty="0">
                <a:solidFill>
                  <a:srgbClr val="000000"/>
                </a:solidFill>
                <a:effectLst/>
                <a:ea typeface="DejaVu Sans" panose="020B0603030804020204" pitchFamily="34" charset="0"/>
                <a:cs typeface="Calibri" panose="020F0502020204030204" pitchFamily="34" charset="0"/>
              </a:rPr>
              <a:t>ς) επηρεάζουν τις ικανότητες του κάθε μέλους.</a:t>
            </a:r>
          </a:p>
          <a:p>
            <a:endParaRPr lang="el-GR" dirty="0">
              <a:solidFill>
                <a:srgbClr val="000000"/>
              </a:solidFill>
              <a:ea typeface="DejaVu Sans" panose="020B0603030804020204" pitchFamily="34" charset="0"/>
              <a:cs typeface="Calibri" panose="020F0502020204030204" pitchFamily="34" charset="0"/>
            </a:endParaRPr>
          </a:p>
          <a:p>
            <a:r>
              <a:rPr lang="el-GR" dirty="0">
                <a:solidFill>
                  <a:srgbClr val="000000"/>
                </a:solidFill>
                <a:ea typeface="DejaVu Sans" panose="020B0603030804020204" pitchFamily="34" charset="0"/>
                <a:cs typeface="Calibri" panose="020F0502020204030204" pitchFamily="34" charset="0"/>
              </a:rPr>
              <a:t>Θεωρούμε </a:t>
            </a:r>
          </a:p>
          <a:p>
            <a:r>
              <a:rPr lang="el-GR" dirty="0">
                <a:solidFill>
                  <a:srgbClr val="000000"/>
                </a:solidFill>
                <a:ea typeface="DejaVu Sans" panose="020B0603030804020204" pitchFamily="34" charset="0"/>
                <a:cs typeface="Calibri" panose="020F0502020204030204" pitchFamily="34" charset="0"/>
              </a:rPr>
              <a:t>,όπου </a:t>
            </a:r>
            <a:r>
              <a:rPr lang="en-US" i="1" dirty="0">
                <a:solidFill>
                  <a:srgbClr val="000000"/>
                </a:solidFill>
                <a:ea typeface="DejaVu Sans" panose="020B0603030804020204" pitchFamily="34" charset="0"/>
                <a:cs typeface="Calibri" panose="020F0502020204030204" pitchFamily="34" charset="0"/>
              </a:rPr>
              <a:t>c </a:t>
            </a:r>
            <a:r>
              <a:rPr lang="el-GR" dirty="0">
                <a:solidFill>
                  <a:srgbClr val="000000"/>
                </a:solidFill>
                <a:ea typeface="DejaVu Sans" panose="020B0603030804020204" pitchFamily="34" charset="0"/>
                <a:cs typeface="Calibri" panose="020F0502020204030204" pitchFamily="34" charset="0"/>
              </a:rPr>
              <a:t>το </a:t>
            </a:r>
            <a:r>
              <a:rPr lang="en-US" dirty="0">
                <a:solidFill>
                  <a:srgbClr val="000000"/>
                </a:solidFill>
                <a:ea typeface="DejaVu Sans" panose="020B0603030804020204" pitchFamily="34" charset="0"/>
                <a:cs typeface="Calibri" panose="020F0502020204030204" pitchFamily="34" charset="0"/>
              </a:rPr>
              <a:t>coyote </a:t>
            </a:r>
            <a:r>
              <a:rPr lang="el-GR" dirty="0">
                <a:solidFill>
                  <a:srgbClr val="000000"/>
                </a:solidFill>
                <a:ea typeface="DejaVu Sans" panose="020B0603030804020204" pitchFamily="34" charset="0"/>
                <a:cs typeface="Calibri" panose="020F0502020204030204" pitchFamily="34" charset="0"/>
              </a:rPr>
              <a:t>στην ομάδα </a:t>
            </a:r>
            <a:r>
              <a:rPr lang="en-US" i="1" dirty="0">
                <a:solidFill>
                  <a:srgbClr val="000000"/>
                </a:solidFill>
                <a:ea typeface="DejaVu Sans" panose="020B0603030804020204" pitchFamily="34" charset="0"/>
                <a:cs typeface="Calibri" panose="020F0502020204030204" pitchFamily="34" charset="0"/>
              </a:rPr>
              <a:t>p, </a:t>
            </a:r>
            <a:r>
              <a:rPr lang="el-GR" dirty="0">
                <a:solidFill>
                  <a:srgbClr val="000000"/>
                </a:solidFill>
                <a:ea typeface="DejaVu Sans" panose="020B0603030804020204" pitchFamily="34" charset="0"/>
                <a:cs typeface="Calibri" panose="020F0502020204030204" pitchFamily="34" charset="0"/>
              </a:rPr>
              <a:t>τη χρονική στιγμή </a:t>
            </a:r>
            <a:r>
              <a:rPr lang="en-US" i="1" dirty="0">
                <a:solidFill>
                  <a:srgbClr val="000000"/>
                </a:solidFill>
                <a:ea typeface="DejaVu Sans" panose="020B0603030804020204" pitchFamily="34" charset="0"/>
                <a:cs typeface="Calibri" panose="020F0502020204030204" pitchFamily="34" charset="0"/>
              </a:rPr>
              <a:t>t.</a:t>
            </a:r>
            <a:r>
              <a:rPr lang="el-GR" dirty="0">
                <a:solidFill>
                  <a:srgbClr val="000000"/>
                </a:solidFill>
                <a:ea typeface="DejaVu Sans" panose="020B0603030804020204" pitchFamily="34" charset="0"/>
                <a:cs typeface="Calibri" panose="020F0502020204030204" pitchFamily="34" charset="0"/>
              </a:rPr>
              <a:t> Ακόμα αρχικοποιούμε την κατάσταση του </a:t>
            </a:r>
            <a:r>
              <a:rPr lang="en-US" dirty="0">
                <a:solidFill>
                  <a:srgbClr val="000000"/>
                </a:solidFill>
                <a:ea typeface="DejaVu Sans" panose="020B0603030804020204" pitchFamily="34" charset="0"/>
                <a:cs typeface="Calibri" panose="020F0502020204030204" pitchFamily="34" charset="0"/>
              </a:rPr>
              <a:t>coyote </a:t>
            </a:r>
            <a:r>
              <a:rPr lang="el-GR" dirty="0">
                <a:solidFill>
                  <a:srgbClr val="000000"/>
                </a:solidFill>
                <a:ea typeface="DejaVu Sans" panose="020B0603030804020204" pitchFamily="34" charset="0"/>
                <a:cs typeface="Calibri" panose="020F0502020204030204" pitchFamily="34" charset="0"/>
              </a:rPr>
              <a:t>τυχαία </a:t>
            </a:r>
          </a:p>
          <a:p>
            <a:endParaRPr lang="el-GR" dirty="0">
              <a:solidFill>
                <a:srgbClr val="000000"/>
              </a:solidFill>
              <a:ea typeface="DejaVu Sans" panose="020B0603030804020204" pitchFamily="34" charset="0"/>
              <a:cs typeface="Calibri" panose="020F0502020204030204" pitchFamily="34" charset="0"/>
            </a:endParaRPr>
          </a:p>
          <a:p>
            <a:r>
              <a:rPr lang="el-GR" dirty="0">
                <a:solidFill>
                  <a:srgbClr val="000000"/>
                </a:solidFill>
                <a:ea typeface="DejaVu Sans" panose="020B0603030804020204" pitchFamily="34" charset="0"/>
                <a:cs typeface="Calibri" panose="020F0502020204030204" pitchFamily="34" charset="0"/>
              </a:rPr>
              <a:t>Με βάση τα παραπάνω αξιολογούνται οι καταστάσει</a:t>
            </a:r>
            <a:r>
              <a:rPr lang="el-GR" sz="1800" kern="1200" dirty="0">
                <a:solidFill>
                  <a:srgbClr val="000000"/>
                </a:solidFill>
                <a:effectLst/>
                <a:ea typeface="DejaVu Sans" panose="020B0603030804020204" pitchFamily="34" charset="0"/>
                <a:cs typeface="Calibri" panose="020F0502020204030204" pitchFamily="34" charset="0"/>
              </a:rPr>
              <a:t>ς</a:t>
            </a:r>
            <a:r>
              <a:rPr lang="en-US" sz="1800" kern="1200" dirty="0">
                <a:solidFill>
                  <a:srgbClr val="000000"/>
                </a:solidFill>
                <a:effectLst/>
                <a:ea typeface="DejaVu Sans" panose="020B0603030804020204" pitchFamily="34" charset="0"/>
                <a:cs typeface="Calibri" panose="020F0502020204030204" pitchFamily="34" charset="0"/>
              </a:rPr>
              <a:t>:</a:t>
            </a:r>
            <a:endParaRPr lang="el-GR" dirty="0">
              <a:solidFill>
                <a:srgbClr val="000000"/>
              </a:solidFill>
              <a:ea typeface="DejaVu Sans" panose="020B060303080402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95FCB96-AEB8-447E-9B2A-EE666D6180DD}"/>
              </a:ext>
            </a:extLst>
          </p:cNvPr>
          <p:cNvPicPr>
            <a:picLocks noChangeAspect="1"/>
          </p:cNvPicPr>
          <p:nvPr/>
        </p:nvPicPr>
        <p:blipFill>
          <a:blip r:embed="rId2"/>
          <a:stretch>
            <a:fillRect/>
          </a:stretch>
        </p:blipFill>
        <p:spPr>
          <a:xfrm>
            <a:off x="2252869" y="3507645"/>
            <a:ext cx="2686050" cy="457200"/>
          </a:xfrm>
          <a:prstGeom prst="rect">
            <a:avLst/>
          </a:prstGeom>
        </p:spPr>
      </p:pic>
      <p:pic>
        <p:nvPicPr>
          <p:cNvPr id="6" name="Picture 5">
            <a:extLst>
              <a:ext uri="{FF2B5EF4-FFF2-40B4-BE49-F238E27FC236}">
                <a16:creationId xmlns:a16="http://schemas.microsoft.com/office/drawing/2014/main" id="{E838A3FB-D4D3-43A0-80AB-6CA44B69FA3E}"/>
              </a:ext>
            </a:extLst>
          </p:cNvPr>
          <p:cNvPicPr>
            <a:picLocks noChangeAspect="1"/>
          </p:cNvPicPr>
          <p:nvPr/>
        </p:nvPicPr>
        <p:blipFill>
          <a:blip r:embed="rId3"/>
          <a:stretch>
            <a:fillRect/>
          </a:stretch>
        </p:blipFill>
        <p:spPr>
          <a:xfrm>
            <a:off x="4196564" y="4322402"/>
            <a:ext cx="2686050" cy="457200"/>
          </a:xfrm>
          <a:prstGeom prst="rect">
            <a:avLst/>
          </a:prstGeom>
        </p:spPr>
      </p:pic>
      <p:pic>
        <p:nvPicPr>
          <p:cNvPr id="8" name="Picture 7">
            <a:extLst>
              <a:ext uri="{FF2B5EF4-FFF2-40B4-BE49-F238E27FC236}">
                <a16:creationId xmlns:a16="http://schemas.microsoft.com/office/drawing/2014/main" id="{8B70BFE6-1BB7-451B-AE86-E39AEA5A38F6}"/>
              </a:ext>
            </a:extLst>
          </p:cNvPr>
          <p:cNvPicPr>
            <a:picLocks noChangeAspect="1"/>
          </p:cNvPicPr>
          <p:nvPr/>
        </p:nvPicPr>
        <p:blipFill>
          <a:blip r:embed="rId4"/>
          <a:stretch>
            <a:fillRect/>
          </a:stretch>
        </p:blipFill>
        <p:spPr>
          <a:xfrm>
            <a:off x="6623524" y="4809473"/>
            <a:ext cx="1781175" cy="4762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1432</TotalTime>
  <Words>4465</Words>
  <Application>Microsoft Office PowerPoint</Application>
  <PresentationFormat>Widescreen</PresentationFormat>
  <Paragraphs>656</Paragraphs>
  <Slides>75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Calibri Light</vt:lpstr>
      <vt:lpstr>Symbol</vt:lpstr>
      <vt:lpstr>Times New Roman</vt:lpstr>
      <vt:lpstr>Times-Roman</vt:lpstr>
      <vt:lpstr>Wingdings</vt:lpstr>
      <vt:lpstr>Office Theme</vt:lpstr>
      <vt:lpstr>PowerPoint Presentation</vt:lpstr>
      <vt:lpstr>RF Energy Harvesting Αλγόριθμοι βελτιστοποίησης Κεραίες HFSS-Matlab API Αποτελέσματα    </vt:lpstr>
      <vt:lpstr>Εφαρμογή Energy Harvesting:</vt:lpstr>
      <vt:lpstr>Αλγόριθμοι βελτιστοποίησης  Διαχωρισμός σε αλγόριθμους που χρησιμοποιούν την κλίση της συνάρτησης προς ελαχιστοποίηση/μεγιστοποίηση και σε αλγόριθμους που δεν χρησιμοποιούν την κλίση/δεν μπορούν να διαφορίσουν τη συνάρτηση.    Στοχαστικοί αλγόριθμοι πληθυσμού: Χρησιμοποιούν ένα σύνολο στοιχείων, καθένα από τα οποία  μπορεί να αποτελεί λύση του προβλήματος. Επίσης εισάγουν ένα βαθμό τυχαίοτητας, κάτι που βελτιώνει την ικανότητα εξερεύνησης του χώρου αναζήτησης και την αποφυγή τοπικών ακροτάτων, αλλά απαιτούν περισσότερους υπολογισμούς μέχρι να να βρεθεί το ολικό ελάχιστο.   Δεν υπάρχει ο τέλειος αλγόριθμος, δηλαδή ένας που να δίνει την καλύτερη λύση σε όλα τα προβλήματα εύρεσης ακροτάτου </vt:lpstr>
      <vt:lpstr>PowerPoint Presentation</vt:lpstr>
      <vt:lpstr>Bio-Geography Based Algorithm [1]</vt:lpstr>
      <vt:lpstr>PowerPoint Presentation</vt:lpstr>
      <vt:lpstr>Εισαγωγή πιθανότητας μετάλλαξης:   , όπου mmax ορίζεται από το χρήστη, και Ps η πιθανότητα το περιβάλλον να έχει ακριβώς S μέλη:            </vt:lpstr>
      <vt:lpstr>Coyote Optimization Algorithm [2]  </vt:lpstr>
      <vt:lpstr>Αρχικά τα coyote τοποθετούνται τυχαία σε κάθε ομάδα. Υπάρχει όμως η πιθανότητα να γίνουν μοναχικά ή να πάνε σε άλλες ομάδες                            . Για να παραμείνει η Pe &lt;=1 πρέπει το πλήθος των μελών σε κάθε ομάδα να είναι το πολύ 14.  Επίσης θεωρούμε ότι κάθε ομάδα έχει ένα alpha coyote το οποίο εντοπίζεται από τη σχέση     Επιπλέον, θεωρούμε ότι τα μέλη μοιράζονται τις κοινωνικές καταστάσεις όπου O η βαθμίδα κοινωνικής κατάστασης του κάθε coyote: </vt:lpstr>
      <vt:lpstr>Ακόμα, ο COA υπολογίζει την ηλικία των μελών agep,t c και τη γέννηση νέων που αποτελεί συνδυασμό των κοινωνικών καταστάσεων των γονέων (που επιλέγονται τυχαία) συν μία περιβαλλοντική επιρροή:     με r1 , r2 τυχαία μέλη της p ομάδας, j1 και j2 2 τυχαίες διαστάσεις του προβλήματος, Ps η πιθανότητα διασποράς, Pa η πιθανότητα συσχέτισης, Rj τυχαίος αριθμός στα όρια της j διάστασης και rndj τυχαίος αριθμός στο διάστημα [0,1]. Επίσης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Βιβλιογραφία   [1] D. Simon, "Biogeography-Based Optimization," in IEEE Transactions on Evolutionary Computation, vol. 12, no. 6, pp. 702-713, Dec. 2008. [2] J. Pierezan and L. Dos Santos Coelho, "Coyote Optimization Algorithm: A New Metaheuristic for Global Optimization Problems," 2018 IEEE Congress on Evolutionary Computation (CEC), Rio de Janeiro, 2018, pp. 1-8. [3] Seyedali Mirjalili, Seyed Mohammad Mirjalili, and Andrew Lewis. 2014. Grey Wolf Optimizer. Adv. Eng. Softw. 69 (March, 2014), 46–61. [4] Wang, Gai-Ge. (2018). Moth search algorithm: a bio-inspired metaheuristic algorithm for global optimization problems. Memetic Computing. 10. 10.1007/s12293-016-0212-3. [5] Seyedali Mirjalili, Amir H. Gandomi, Seyedeh Zahra Mirjalili, Shahrzad Saremi, Hossam Faris, Seyed Mohammad Mirjalili, Salp Swarm Algorithm: A bio-inspired optimizer for engineering design problems, Advances in Engineering Software, Volume 114, 2017, Pages 163-191. [6] R. Kumar, Sarika, M. R. Tripathy and D. Ronnow, "Multi-band slotted bowtie antenna for L, S and C band applications," 2017 2nd International Conference on Telecommunication and Networks (TEL-NET), Noida, 2017, pp. 1-4, doi: 10.1109/TEL-NET.2017.8343506. [7] Noor M. Awad, Mohamed K. Abdelazeez, Multislot microstrip antenna for ultra-wide band applications, Journal of King Saud University - Engineering Sciences,Volume 30, Issue 1, 2018, Pages 38-45, ISSN 1018-3639. [8] Ashok Kumar, Venuka Sankhla, Jitendra Kumar Deegwal, Arjun Kumar, An offset CPW-fed triple-band circularly polarized printed antenna for multiband wireless applications, AEU - International Journal of Electronics and Communications, Volume 86, 2018, Pages 133-141, ISSN 1434-8411.        </vt:lpstr>
      <vt:lpstr>[9] E. L. Chuma, Y. Iano and L. L. Bravo Roger, "Compact antenna based on fractal for IoT sub-GHz wireless communications," 2017 SBMO/IEEE MTT-S International Microwave and Optoelectronics Conference (IMOC), Aguas de Lindoia, 2017, pp. 1-5. [10] Neeta Singh, Binod K. Kanaujia, Mirza Tariq Beg,  Mainuddin, Taimoor Khan, Sachin Kumar,A dual polarized multiband rectenna for RF energy harvesting,AEU - International Journal of Electronics and Communications,Volume 93, 2018,Pages 123-131, ISSN 1434-8411. [11] S. S. Sarma and M. J. Akhtar, "A dual band meandered printed dipole antenna for RF energy harvesting applications," 2016 IEEE 5th Asia-Pacific Conference on Antennas and Propagation (APCAP), Kaohsiung, Taiwan, 2016, pp. 93-94. [12] N. Nguyen, N. N. Tuan, Q. C. Nguyen, V. B. G. Truong, M. Krairiksh and M. Thuy Le, "Multiband Antenna for RF Energy Harvesting," 2018 International Symposium on Antennas and Propagation (ISAP), Busan, Korea (South), 2018, pp. 1-2. [13] https://github.com/yuip/hfss-api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Θεοδωρος Κωλοκοτρονης</dc:creator>
  <dc:description/>
  <cp:lastModifiedBy>Nerevar Nerevarine</cp:lastModifiedBy>
  <cp:revision>35</cp:revision>
  <dcterms:created xsi:type="dcterms:W3CDTF">2022-03-02T12:49:17Z</dcterms:created>
  <dcterms:modified xsi:type="dcterms:W3CDTF">2022-03-11T09:59:01Z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vt:i4>
  </property>
</Properties>
</file>